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8"/>
  </p:notesMasterIdLst>
  <p:handoutMasterIdLst>
    <p:handoutMasterId r:id="rId27"/>
  </p:handoutMasterIdLst>
  <p:sldIdLst>
    <p:sldId id="259" r:id="rId4"/>
    <p:sldId id="295" r:id="rId5"/>
    <p:sldId id="408" r:id="rId6"/>
    <p:sldId id="263" r:id="rId7"/>
    <p:sldId id="348" r:id="rId9"/>
    <p:sldId id="275" r:id="rId10"/>
    <p:sldId id="367" r:id="rId11"/>
    <p:sldId id="368" r:id="rId12"/>
    <p:sldId id="369" r:id="rId13"/>
    <p:sldId id="370" r:id="rId14"/>
    <p:sldId id="371" r:id="rId15"/>
    <p:sldId id="269" r:id="rId16"/>
    <p:sldId id="372" r:id="rId17"/>
    <p:sldId id="266" r:id="rId18"/>
    <p:sldId id="268" r:id="rId19"/>
    <p:sldId id="272" r:id="rId20"/>
    <p:sldId id="273" r:id="rId21"/>
    <p:sldId id="428" r:id="rId22"/>
    <p:sldId id="270" r:id="rId23"/>
    <p:sldId id="293" r:id="rId24"/>
    <p:sldId id="431" r:id="rId25"/>
    <p:sldId id="267" r:id="rId26"/>
  </p:sldIdLst>
  <p:sldSz cx="12192000" cy="6858000"/>
  <p:notesSz cx="7103745" cy="10234295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160"/>
        <p:guide pos="388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5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4E37400-0646-4690-B3CD-AFE7E07460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543FE73-A404-45C1-B77A-6DB3BD9EA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微软雅黑" panose="020B050302020402020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1pPr>
      <a:lvl2pPr marL="990600" indent="-3810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2pPr>
      <a:lvl3pPr marL="1524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3pPr>
      <a:lvl4pPr marL="2133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4pPr>
      <a:lvl5pPr marL="27432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microsoft.com/office/2007/relationships/hdphoto" Target="../media/image12.wdp"/><Relationship Id="rId8" Type="http://schemas.openxmlformats.org/officeDocument/2006/relationships/image" Target="../media/image11.jpeg"/><Relationship Id="rId7" Type="http://schemas.microsoft.com/office/2007/relationships/hdphoto" Target="../media/image10.wdp"/><Relationship Id="rId6" Type="http://schemas.openxmlformats.org/officeDocument/2006/relationships/image" Target="../media/image9.jpeg"/><Relationship Id="rId5" Type="http://schemas.microsoft.com/office/2007/relationships/hdphoto" Target="../media/image8.wdp"/><Relationship Id="rId4" Type="http://schemas.openxmlformats.org/officeDocument/2006/relationships/image" Target="../media/image7.jpeg"/><Relationship Id="rId3" Type="http://schemas.microsoft.com/office/2007/relationships/hdphoto" Target="../media/image6.wdp"/><Relationship Id="rId2" Type="http://schemas.openxmlformats.org/officeDocument/2006/relationships/image" Target="../media/image5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975" y="1965960"/>
            <a:ext cx="10287635" cy="12306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40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世界上</a:t>
            </a:r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第一个</a:t>
            </a:r>
            <a:endParaRPr lang="zh-CN" altLang="en-US" sz="40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可</a:t>
            </a:r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真正</a:t>
            </a:r>
            <a:r>
              <a:rPr lang="zh-CN" altLang="en-US" sz="40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机器思维</a:t>
            </a:r>
            <a:r>
              <a:rPr lang="zh-CN" altLang="en-US" sz="40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强</a:t>
            </a:r>
            <a:r>
              <a:rPr lang="en-US" altLang="zh-CN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40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人工智能！</a:t>
            </a:r>
            <a:endParaRPr lang="zh-CN" altLang="en-US" sz="40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519295" y="3681730"/>
            <a:ext cx="6692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像人一样“学习、思维”，帮人做事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9" name="TextBox 7"/>
          <p:cNvSpPr>
            <a:spLocks noChangeArrowheads="1"/>
          </p:cNvSpPr>
          <p:nvPr/>
        </p:nvSpPr>
        <p:spPr bwMode="auto">
          <a:xfrm>
            <a:off x="3397314" y="4773440"/>
            <a:ext cx="4438572" cy="74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Contact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：梁冰（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Alex Leon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）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Mail : langway@163.com</a:t>
            </a:r>
            <a:endParaRPr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Tel</a:t>
            </a:r>
            <a:r>
              <a:rPr 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微信</a:t>
            </a: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: 18640106806</a:t>
            </a:r>
            <a:endParaRPr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Add : 辽宁省沈阳市沈河区</a:t>
            </a:r>
            <a:r>
              <a:rPr 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北热闹路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66-1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495" y="4773295"/>
            <a:ext cx="1723390" cy="172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应用场景三：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6600" y="1951355"/>
            <a:ext cx="10287635" cy="2954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女娲智脑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，还将成为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杀手级的应用入口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。你要开网店，只需要告诉女娲智脑，你的产品是什么，库存有多少，然后上传照片视频等，只需付出比淘宝天猫更少的费用，你就可以让别人看到你的商品，用户也只需要付出更少的时间，就可以买到你的商品，开网店可以，餐饮外卖也是如此！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应用场景四：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6600" y="1951355"/>
            <a:ext cx="10287635" cy="24618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女娲智脑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，还将创造一个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智能化的朋友圈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，当你看过《流浪地球》，想跟其他人聊聊，她就自动将你的同学、朋友，周围的人，甚至远在千里之外的想聊《流浪地球》的人聚合在一起，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完全打破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现有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聊天工具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的模式，实现真正的交流！</a:t>
            </a:r>
            <a:endParaRPr lang="zh-CN" altLang="en-US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593005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盈利模式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35877" name="Oval 65"/>
          <p:cNvSpPr/>
          <p:nvPr/>
        </p:nvSpPr>
        <p:spPr>
          <a:xfrm rot="10800000" flipV="1">
            <a:off x="2167255" y="2624455"/>
            <a:ext cx="1236345" cy="146685"/>
          </a:xfrm>
          <a:prstGeom prst="ellipse">
            <a:avLst/>
          </a:prstGeom>
          <a:gradFill rotWithShape="1">
            <a:gsLst>
              <a:gs pos="0">
                <a:srgbClr val="3F3F3F">
                  <a:alpha val="100000"/>
                </a:srgbClr>
              </a:gs>
              <a:gs pos="100000">
                <a:srgbClr val="EEECE1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r="100000" b="100000"/>
            </a:path>
            <a:tileRect/>
          </a:gradFill>
          <a:ln w="9525">
            <a:noFill/>
          </a:ln>
        </p:spPr>
        <p:txBody>
          <a:bodyPr vert="horz" wrap="none" anchor="ctr"/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5878" name="椭圆 55"/>
          <p:cNvSpPr/>
          <p:nvPr/>
        </p:nvSpPr>
        <p:spPr>
          <a:xfrm>
            <a:off x="1854200" y="934720"/>
            <a:ext cx="1891665" cy="1798955"/>
          </a:xfrm>
          <a:prstGeom prst="ellipse">
            <a:avLst/>
          </a:prstGeom>
          <a:gradFill rotWithShape="1">
            <a:gsLst>
              <a:gs pos="0">
                <a:srgbClr val="D8D8D8">
                  <a:alpha val="100000"/>
                </a:srgbClr>
              </a:gs>
              <a:gs pos="37000">
                <a:srgbClr val="D8D8D8">
                  <a:alpha val="100000"/>
                </a:srgbClr>
              </a:gs>
              <a:gs pos="100000">
                <a:srgbClr val="F2F2F2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79" name="椭圆 56"/>
          <p:cNvSpPr/>
          <p:nvPr/>
        </p:nvSpPr>
        <p:spPr>
          <a:xfrm>
            <a:off x="1984375" y="1107440"/>
            <a:ext cx="1605280" cy="1528445"/>
          </a:xfrm>
          <a:prstGeom prst="ellipse">
            <a:avLst/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254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82" name="TextBox 64"/>
          <p:cNvSpPr/>
          <p:nvPr/>
        </p:nvSpPr>
        <p:spPr>
          <a:xfrm flipH="1">
            <a:off x="2168525" y="1355725"/>
            <a:ext cx="1308735" cy="3683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baseline="0" dirty="0">
                <a:solidFill>
                  <a:schemeClr val="bg1"/>
                </a:solidFill>
                <a:latin typeface="Arial Rounded MT Bold" panose="020F0704030504030204" pitchFamily="2" charset="0"/>
                <a:ea typeface="微软雅黑" panose="020B0503020204020204" charset="-122"/>
                <a:sym typeface="Times New Roman" panose="02020603050405020304" pitchFamily="18" charset="0"/>
              </a:rPr>
              <a:t>个人用户</a:t>
            </a:r>
            <a:endParaRPr lang="zh-CN" altLang="en-US" b="1" baseline="0" dirty="0">
              <a:solidFill>
                <a:schemeClr val="bg1"/>
              </a:solidFill>
              <a:latin typeface="Arial Rounded MT Bold" panose="020F0704030504030204" pitchFamily="2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883" name="TextBox 65"/>
          <p:cNvSpPr/>
          <p:nvPr/>
        </p:nvSpPr>
        <p:spPr>
          <a:xfrm>
            <a:off x="2083435" y="1830705"/>
            <a:ext cx="1320800" cy="4603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普通用户</a:t>
            </a:r>
            <a:endParaRPr lang="zh-CN" altLang="en-US" sz="120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自主创业用户</a:t>
            </a:r>
            <a:endParaRPr lang="zh-CN" altLang="en-US" sz="120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873" name="Oval 65"/>
          <p:cNvSpPr/>
          <p:nvPr/>
        </p:nvSpPr>
        <p:spPr>
          <a:xfrm rot="10800000" flipV="1">
            <a:off x="5057775" y="2635885"/>
            <a:ext cx="1237615" cy="146685"/>
          </a:xfrm>
          <a:prstGeom prst="ellipse">
            <a:avLst/>
          </a:prstGeom>
          <a:gradFill rotWithShape="1">
            <a:gsLst>
              <a:gs pos="0">
                <a:srgbClr val="3F3F3F">
                  <a:alpha val="100000"/>
                </a:srgbClr>
              </a:gs>
              <a:gs pos="100000">
                <a:srgbClr val="EEECE1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r="100000" b="100000"/>
            </a:path>
            <a:tileRect/>
          </a:gradFill>
          <a:ln w="9525">
            <a:noFill/>
          </a:ln>
        </p:spPr>
        <p:txBody>
          <a:bodyPr vert="horz" wrap="none" anchor="ctr"/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5874" name="椭圆 47"/>
          <p:cNvSpPr/>
          <p:nvPr/>
        </p:nvSpPr>
        <p:spPr>
          <a:xfrm>
            <a:off x="4745355" y="945515"/>
            <a:ext cx="1891665" cy="1798955"/>
          </a:xfrm>
          <a:prstGeom prst="ellipse">
            <a:avLst/>
          </a:prstGeom>
          <a:gradFill rotWithShape="1">
            <a:gsLst>
              <a:gs pos="0">
                <a:srgbClr val="D8D8D8">
                  <a:alpha val="100000"/>
                </a:srgbClr>
              </a:gs>
              <a:gs pos="37000">
                <a:srgbClr val="D8D8D8">
                  <a:alpha val="100000"/>
                </a:srgbClr>
              </a:gs>
              <a:gs pos="100000">
                <a:srgbClr val="F2F2F2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75" name="椭圆 48"/>
          <p:cNvSpPr/>
          <p:nvPr/>
        </p:nvSpPr>
        <p:spPr>
          <a:xfrm>
            <a:off x="4864100" y="1107440"/>
            <a:ext cx="1605280" cy="1528445"/>
          </a:xfrm>
          <a:prstGeom prst="ellipse">
            <a:avLst/>
          </a:prstGeom>
          <a:gradFill rotWithShape="1">
            <a:gsLst>
              <a:gs pos="0">
                <a:srgbClr val="E30000">
                  <a:lumMod val="91000"/>
                </a:srgbClr>
              </a:gs>
              <a:gs pos="100000">
                <a:srgbClr val="760303"/>
              </a:gs>
            </a:gsLst>
            <a:lin ang="5400000" scaled="0"/>
          </a:gradFill>
          <a:ln w="254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86" name="TextBox 68"/>
          <p:cNvSpPr/>
          <p:nvPr/>
        </p:nvSpPr>
        <p:spPr>
          <a:xfrm>
            <a:off x="4876165" y="1885315"/>
            <a:ext cx="1605915" cy="4603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企业网络产品用户</a:t>
            </a:r>
            <a:endParaRPr lang="zh-CN" altLang="en-US" sz="120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企业宣传用户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5869" name="Oval 65"/>
          <p:cNvSpPr/>
          <p:nvPr/>
        </p:nvSpPr>
        <p:spPr>
          <a:xfrm rot="10800000" flipV="1">
            <a:off x="7771765" y="2624455"/>
            <a:ext cx="1236345" cy="146685"/>
          </a:xfrm>
          <a:prstGeom prst="ellipse">
            <a:avLst/>
          </a:prstGeom>
          <a:gradFill rotWithShape="1">
            <a:gsLst>
              <a:gs pos="0">
                <a:srgbClr val="3F3F3F">
                  <a:alpha val="100000"/>
                </a:srgbClr>
              </a:gs>
              <a:gs pos="100000">
                <a:srgbClr val="EEECE1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r="100000" b="100000"/>
            </a:path>
            <a:tileRect/>
          </a:gradFill>
          <a:ln w="9525">
            <a:noFill/>
          </a:ln>
        </p:spPr>
        <p:txBody>
          <a:bodyPr vert="horz" wrap="none" anchor="ctr"/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5870" name="椭圆 39"/>
          <p:cNvSpPr/>
          <p:nvPr/>
        </p:nvSpPr>
        <p:spPr>
          <a:xfrm>
            <a:off x="7459345" y="934720"/>
            <a:ext cx="1889760" cy="1798955"/>
          </a:xfrm>
          <a:prstGeom prst="ellipse">
            <a:avLst/>
          </a:prstGeom>
          <a:gradFill rotWithShape="1">
            <a:gsLst>
              <a:gs pos="0">
                <a:srgbClr val="D8D8D8">
                  <a:alpha val="100000"/>
                </a:srgbClr>
              </a:gs>
              <a:gs pos="37000">
                <a:srgbClr val="D8D8D8">
                  <a:alpha val="100000"/>
                </a:srgbClr>
              </a:gs>
              <a:gs pos="100000">
                <a:srgbClr val="F2F2F2">
                  <a:alpha val="100000"/>
                </a:srgbClr>
              </a:gs>
            </a:gsLst>
            <a:lin ang="5400000" scaled="1"/>
            <a:tileRect/>
          </a:gradFill>
          <a:ln w="9525">
            <a:noFill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71" name="椭圆 40"/>
          <p:cNvSpPr/>
          <p:nvPr/>
        </p:nvSpPr>
        <p:spPr>
          <a:xfrm>
            <a:off x="7587615" y="1107440"/>
            <a:ext cx="1605915" cy="1528445"/>
          </a:xfrm>
          <a:prstGeom prst="ellipse">
            <a:avLst/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254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vert="horz" wrap="square" anchor="ctr"/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baseline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5889" name="TextBox 71"/>
          <p:cNvSpPr/>
          <p:nvPr/>
        </p:nvSpPr>
        <p:spPr>
          <a:xfrm>
            <a:off x="7731125" y="1881505"/>
            <a:ext cx="1460500" cy="4603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20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细分领域需要专家级顾问的用户</a:t>
            </a:r>
            <a:endParaRPr lang="zh-CN" altLang="en-US" sz="120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6" name="Picture 3"/>
          <p:cNvPicPr>
            <a:picLocks noChangeAspect="1"/>
          </p:cNvPicPr>
          <p:nvPr/>
        </p:nvPicPr>
        <p:blipFill>
          <a:blip r:embed="rId2"/>
          <a:srcRect l="2766" r="7204" b="57678"/>
          <a:stretch>
            <a:fillRect/>
          </a:stretch>
        </p:blipFill>
        <p:spPr>
          <a:xfrm>
            <a:off x="814917" y="3085465"/>
            <a:ext cx="9853613" cy="190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7" name="组合 46"/>
          <p:cNvGrpSpPr/>
          <p:nvPr/>
        </p:nvGrpSpPr>
        <p:grpSpPr>
          <a:xfrm>
            <a:off x="701887" y="3959860"/>
            <a:ext cx="1455420" cy="416500"/>
            <a:chOff x="3477359" y="8005745"/>
            <a:chExt cx="2534423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48" name="流程图: 可选过程 47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49" name="TextBox 72"/>
            <p:cNvSpPr txBox="1"/>
            <p:nvPr/>
          </p:nvSpPr>
          <p:spPr>
            <a:xfrm>
              <a:off x="3538683" y="8005745"/>
              <a:ext cx="2324849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企业级合作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493433" y="3959860"/>
            <a:ext cx="1546013" cy="416500"/>
            <a:chOff x="3354437" y="8005745"/>
            <a:chExt cx="2693341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51" name="流程图: 可选过程 50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52" name="TextBox 75"/>
            <p:cNvSpPr txBox="1"/>
            <p:nvPr/>
          </p:nvSpPr>
          <p:spPr>
            <a:xfrm>
              <a:off x="3354437" y="8005745"/>
              <a:ext cx="2693341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专业领域合作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950547" y="3959860"/>
            <a:ext cx="2614507" cy="416500"/>
            <a:chOff x="2919784" y="8005745"/>
            <a:chExt cx="3562648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54" name="流程图: 可选过程 53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55" name="TextBox 78"/>
            <p:cNvSpPr txBox="1"/>
            <p:nvPr/>
          </p:nvSpPr>
          <p:spPr>
            <a:xfrm>
              <a:off x="2919784" y="8005745"/>
              <a:ext cx="3562648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APP/网站嵌入合作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388100" y="3959860"/>
            <a:ext cx="1455420" cy="416500"/>
            <a:chOff x="3477359" y="8005745"/>
            <a:chExt cx="2534423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57" name="流程图: 可选过程 56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58" name="TextBox 81"/>
            <p:cNvSpPr txBox="1"/>
            <p:nvPr/>
          </p:nvSpPr>
          <p:spPr>
            <a:xfrm>
              <a:off x="3722929" y="8005745"/>
              <a:ext cx="1956357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推荐系统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9" name="TextBox 83"/>
          <p:cNvSpPr txBox="1"/>
          <p:nvPr/>
        </p:nvSpPr>
        <p:spPr>
          <a:xfrm>
            <a:off x="615315" y="4582795"/>
            <a:ext cx="1743710" cy="1209675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按年或次数收取授权费，产品功能支持  管理支持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</a:rPr>
              <a:t>市场预估：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</a:rPr>
              <a:t>3000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</a:rPr>
              <a:t>亿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054340" y="3959860"/>
            <a:ext cx="1455420" cy="416500"/>
            <a:chOff x="3477359" y="8005745"/>
            <a:chExt cx="2534423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64" name="流程图: 可选过程 63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65" name="TextBox 81"/>
            <p:cNvSpPr txBox="1"/>
            <p:nvPr/>
          </p:nvSpPr>
          <p:spPr>
            <a:xfrm>
              <a:off x="3722928" y="8005745"/>
              <a:ext cx="1956357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会员注册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917007" y="3959860"/>
            <a:ext cx="1455420" cy="416500"/>
            <a:chOff x="3477359" y="8005745"/>
            <a:chExt cx="2534423" cy="611316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68" name="流程图: 可选过程 67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+mj-ea"/>
                <a:ea typeface="+mj-ea"/>
              </a:endParaRPr>
            </a:p>
          </p:txBody>
        </p:sp>
        <p:sp>
          <p:nvSpPr>
            <p:cNvPr id="69" name="TextBox 81"/>
            <p:cNvSpPr txBox="1"/>
            <p:nvPr/>
          </p:nvSpPr>
          <p:spPr>
            <a:xfrm>
              <a:off x="3538681" y="8005745"/>
              <a:ext cx="2324849" cy="49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搜索引擎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83"/>
          <p:cNvSpPr txBox="1"/>
          <p:nvPr/>
        </p:nvSpPr>
        <p:spPr>
          <a:xfrm>
            <a:off x="2413000" y="4582795"/>
            <a:ext cx="1672590" cy="1489075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法律、农业、教育等。开放特定接口 ， 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合作开发，按级别收费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市场预估：</a:t>
            </a:r>
            <a:r>
              <a:rPr lang="en-US" altLang="zh-CN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5000</a:t>
            </a: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亿</a:t>
            </a:r>
            <a:endParaRPr lang="zh-CN" altLang="en-US" sz="1400" i="1" kern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6" name="TextBox 83"/>
          <p:cNvSpPr txBox="1"/>
          <p:nvPr/>
        </p:nvSpPr>
        <p:spPr>
          <a:xfrm>
            <a:off x="4354195" y="4582795"/>
            <a:ext cx="1865630" cy="929640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APP或网站嵌入，按使用次数或时间收费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市场预估：</a:t>
            </a:r>
            <a:r>
              <a:rPr lang="en-US" altLang="zh-CN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3000</a:t>
            </a: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亿</a:t>
            </a:r>
            <a:endParaRPr lang="zh-CN" altLang="en-US" sz="1400" i="1" kern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7" name="TextBox 83"/>
          <p:cNvSpPr txBox="1"/>
          <p:nvPr/>
        </p:nvSpPr>
        <p:spPr>
          <a:xfrm>
            <a:off x="6170295" y="4582795"/>
            <a:ext cx="1672590" cy="1209675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根据用户画像进行产品推荐 ，按推荐效果收费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市场预估：</a:t>
            </a:r>
            <a:r>
              <a:rPr lang="en-US" altLang="zh-CN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2000</a:t>
            </a: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亿</a:t>
            </a:r>
            <a:endParaRPr lang="zh-CN" altLang="en-US" sz="1400" i="1" kern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8" name="TextBox 83"/>
          <p:cNvSpPr txBox="1"/>
          <p:nvPr/>
        </p:nvSpPr>
        <p:spPr>
          <a:xfrm>
            <a:off x="7986395" y="4582795"/>
            <a:ext cx="1672590" cy="650240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按年VIP收费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市场预估：</a:t>
            </a:r>
            <a:r>
              <a:rPr lang="en-US" altLang="zh-CN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500</a:t>
            </a: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亿</a:t>
            </a:r>
            <a:endParaRPr lang="zh-CN" altLang="en-US" sz="1400" i="1" kern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9" name="TextBox 83"/>
          <p:cNvSpPr txBox="1"/>
          <p:nvPr/>
        </p:nvSpPr>
        <p:spPr>
          <a:xfrm>
            <a:off x="9802495" y="4582795"/>
            <a:ext cx="1915795" cy="929640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i="1" dirty="0">
                <a:solidFill>
                  <a:srgbClr val="3F3F3F"/>
                </a:solidFill>
                <a:latin typeface="Arial Rounded MT Bold" panose="020F0704030504030204" pitchFamily="2" charset="0"/>
                <a:ea typeface="微软雅黑" panose="020B0503020204020204" charset="-122"/>
                <a:sym typeface="Calibri" panose="020F0502020204030204" pitchFamily="34" charset="0"/>
              </a:rPr>
              <a:t>搜索结果成为一个文档</a:t>
            </a:r>
            <a:endParaRPr lang="zh-CN" altLang="en-US" sz="1400" i="1" dirty="0">
              <a:solidFill>
                <a:srgbClr val="3F3F3F"/>
              </a:solidFill>
              <a:latin typeface="Arial Rounded MT Bold" panose="020F0704030504030204" pitchFamily="2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市场预估：</a:t>
            </a:r>
            <a:r>
              <a:rPr lang="en-US" altLang="zh-CN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5000</a:t>
            </a:r>
            <a:r>
              <a:rPr lang="zh-CN" altLang="en-US" sz="1400" kern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亿</a:t>
            </a:r>
            <a:endParaRPr lang="zh-CN" altLang="en-US" sz="1400" i="1" kern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5" name="TextBox 64"/>
          <p:cNvSpPr/>
          <p:nvPr/>
        </p:nvSpPr>
        <p:spPr>
          <a:xfrm flipH="1">
            <a:off x="4986655" y="1359535"/>
            <a:ext cx="1308735" cy="3683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baseline="0" dirty="0">
                <a:solidFill>
                  <a:schemeClr val="bg1"/>
                </a:solidFill>
                <a:latin typeface="Arial Rounded MT Bold" panose="020F0704030504030204" pitchFamily="2" charset="0"/>
                <a:ea typeface="微软雅黑" panose="020B0503020204020204" charset="-122"/>
                <a:sym typeface="Times New Roman" panose="02020603050405020304" pitchFamily="18" charset="0"/>
              </a:rPr>
              <a:t>企业用户</a:t>
            </a:r>
            <a:endParaRPr lang="zh-CN" altLang="en-US" b="1" baseline="0" dirty="0">
              <a:solidFill>
                <a:schemeClr val="bg1"/>
              </a:solidFill>
              <a:latin typeface="Arial Rounded MT Bold" panose="020F0704030504030204" pitchFamily="2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" name="TextBox 64"/>
          <p:cNvSpPr/>
          <p:nvPr/>
        </p:nvSpPr>
        <p:spPr>
          <a:xfrm flipH="1">
            <a:off x="7749540" y="1355725"/>
            <a:ext cx="1308735" cy="3683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0" lvl="0" indent="0" algn="ctr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baseline="0" dirty="0">
                <a:solidFill>
                  <a:schemeClr val="bg1"/>
                </a:solidFill>
                <a:latin typeface="Arial Rounded MT Bold" panose="020F0704030504030204" pitchFamily="2" charset="0"/>
                <a:ea typeface="微软雅黑" panose="020B0503020204020204" charset="-122"/>
                <a:sym typeface="Times New Roman" panose="02020603050405020304" pitchFamily="18" charset="0"/>
              </a:rPr>
              <a:t>专业用户</a:t>
            </a:r>
            <a:endParaRPr lang="zh-CN" altLang="en-US" b="1" baseline="0" dirty="0">
              <a:solidFill>
                <a:schemeClr val="bg1"/>
              </a:solidFill>
              <a:latin typeface="Arial Rounded MT Bold" panose="020F0704030504030204" pitchFamily="2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75" grpId="0"/>
      <p:bldP spid="76" grpId="0"/>
      <p:bldP spid="77" grpId="0"/>
      <p:bldP spid="78" grpId="0"/>
      <p:bldP spid="7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商业模式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340" y="1472565"/>
            <a:ext cx="10287635" cy="43084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第一阶段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，女娲智脑将在合适的时机，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参加世界级的测评大会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，迅速打开知名度。形成社会热度，然后顺势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推出智能搜索引擎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，攻占百度谷歌等搜索引擎的阵地。</a:t>
            </a:r>
            <a:endParaRPr lang="zh-CN" altLang="en-US" sz="28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第二阶段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，女娲智脑将在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具有一定用户量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的基础上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推出看新闻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阅读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看视频赚钱及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智能朋友圈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，进入社交领域，在智能朋友圈的基础上，增加个人之间的聊天（语音文字图像等），增强用户粘性，夺取微信的市场份额。</a:t>
            </a:r>
            <a:endParaRPr lang="zh-CN" altLang="en-US" sz="28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第三阶段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，女娲智脑将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开通支付功能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，同时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推出商业网店服务</a:t>
            </a:r>
            <a:r>
              <a:rPr lang="zh-CN" altLang="en-US" sz="28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，迅速抢占淘宝天猫的市场，以零成本开店为宣传，吸引已经具有的用户大批量使用我们的网店商城。</a:t>
            </a:r>
            <a:endParaRPr lang="zh-CN" altLang="en-US" sz="28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340" y="5076190"/>
            <a:ext cx="10287635" cy="1107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虽然不是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最牛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的，但却是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最合适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队伍还在扩大之中</a:t>
            </a:r>
            <a:r>
              <a:rPr lang="en-US" altLang="zh-CN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65580" y="1459230"/>
            <a:ext cx="8764270" cy="22155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一家以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强人工智能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为己任的企业，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buClrTx/>
              <a:buSzTx/>
              <a:buFontTx/>
            </a:pP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一群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AI疯子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组成的企业，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buClrTx/>
              <a:buSzTx/>
              <a:buFontTx/>
            </a:pP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一家企图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突破技术极限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的企业，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buClrTx/>
              <a:buSzTx/>
              <a:buFontTx/>
            </a:pP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一家企图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改变世界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的企业！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8275" y="844550"/>
            <a:ext cx="8764270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我们的公司：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65580" y="4392295"/>
            <a:ext cx="8764270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我们的团队：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gray">
          <a:xfrm>
            <a:off x="682149" y="84497"/>
            <a:ext cx="435773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核心团队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1" name="TextBox 6"/>
          <p:cNvSpPr txBox="1"/>
          <p:nvPr/>
        </p:nvSpPr>
        <p:spPr>
          <a:xfrm>
            <a:off x="715222" y="5091642"/>
            <a:ext cx="2686473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从200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年开始，涉足人工智能领域，在对象模型、语义表达、动作流程、元知识模型、逻辑生成与运算、自动学习等方面取得了多项实质性突破，也对传统的语法学、NLP、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NLU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图论、深度学习、对象表示、本体论、哲学、逻辑学等领域进行了颠覆性的创新。</a:t>
            </a:r>
            <a:endParaRPr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788363" y="5091377"/>
            <a:ext cx="1920213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哈工大人工智能</a:t>
            </a:r>
            <a:r>
              <a:rPr lang="zh-CN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专业博士</a:t>
            </a:r>
            <a:r>
              <a:rPr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先后就职于</a:t>
            </a:r>
            <a:r>
              <a:rPr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深圳清华研究生院</a:t>
            </a:r>
            <a:r>
              <a:rPr lang="zh-CN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中科院电子所</a:t>
            </a:r>
            <a:r>
              <a:rPr lang="zh-CN" altLang="en-US" sz="146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。精通深度学习、语义分析与处理、图像识别等先进技术</a:t>
            </a:r>
            <a:endParaRPr lang="zh-CN" altLang="en-US" sz="1465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6478352" y="5091377"/>
            <a:ext cx="1920213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>
              <a:lnSpc>
                <a:spcPts val="1200"/>
              </a:lnSpc>
            </a:pPr>
            <a:r>
              <a:rPr lang="zh-CN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15年的软件开发经验，曾在东软担任曾多年任职项目经理、技术经理、软件架构师等职位。对大数据、人工智能、工作流、WEB编程有很深刻的掌握。</a:t>
            </a:r>
            <a:endParaRPr lang="zh-CN" sz="14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168341" y="5091377"/>
            <a:ext cx="1920213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自然语言处理硕士专业，16年资深软件技术人员，中兴通讯技术负责人、架构师。多年大型软件、系统开发经验。对自然语言、大数据、工作流、软件架构等有丰富经验。</a:t>
            </a:r>
            <a:endParaRPr sz="14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椭圆 8"/>
          <p:cNvSpPr/>
          <p:nvPr/>
        </p:nvSpPr>
        <p:spPr>
          <a:xfrm>
            <a:off x="1113155" y="1513840"/>
            <a:ext cx="1890395" cy="2049780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33" name="椭圆 8"/>
          <p:cNvSpPr/>
          <p:nvPr/>
        </p:nvSpPr>
        <p:spPr>
          <a:xfrm>
            <a:off x="1019810" y="1412875"/>
            <a:ext cx="2077720" cy="2252345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35" name="椭圆 8"/>
          <p:cNvSpPr/>
          <p:nvPr/>
        </p:nvSpPr>
        <p:spPr>
          <a:xfrm>
            <a:off x="3803015" y="1513840"/>
            <a:ext cx="1890395" cy="2049780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36" name="椭圆 8"/>
          <p:cNvSpPr/>
          <p:nvPr/>
        </p:nvSpPr>
        <p:spPr>
          <a:xfrm>
            <a:off x="3709670" y="1412875"/>
            <a:ext cx="2077720" cy="2252345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38" name="椭圆 8"/>
          <p:cNvSpPr/>
          <p:nvPr/>
        </p:nvSpPr>
        <p:spPr>
          <a:xfrm>
            <a:off x="6492875" y="1513840"/>
            <a:ext cx="1890395" cy="2049780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39" name="椭圆 8"/>
          <p:cNvSpPr/>
          <p:nvPr/>
        </p:nvSpPr>
        <p:spPr>
          <a:xfrm>
            <a:off x="6399530" y="1412875"/>
            <a:ext cx="2077720" cy="2252345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41" name="椭圆 8"/>
          <p:cNvSpPr/>
          <p:nvPr/>
        </p:nvSpPr>
        <p:spPr>
          <a:xfrm>
            <a:off x="9183370" y="1513840"/>
            <a:ext cx="1890395" cy="2049780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42" name="椭圆 8"/>
          <p:cNvSpPr/>
          <p:nvPr/>
        </p:nvSpPr>
        <p:spPr>
          <a:xfrm>
            <a:off x="9089390" y="1412875"/>
            <a:ext cx="2077720" cy="2252345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1374532" y="378156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135" b="1" cap="all" dirty="0" smtClean="0">
                <a:latin typeface="微软雅黑" panose="020B0503020204020204" charset="-122"/>
                <a:ea typeface="微软雅黑" panose="020B0503020204020204" charset="-122"/>
                <a:cs typeface="+mj-cs"/>
              </a:rPr>
              <a:t>梁冰</a:t>
            </a:r>
            <a:endParaRPr lang="en-US" altLang="zh-CN" sz="2135" b="1" cap="all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4064521" y="378156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135" b="1" cap="all" dirty="0" smtClean="0">
                <a:latin typeface="微软雅黑" panose="020B0503020204020204" charset="-122"/>
                <a:ea typeface="微软雅黑" panose="020B0503020204020204" charset="-122"/>
                <a:cs typeface="+mj-cs"/>
              </a:rPr>
              <a:t>吴阳</a:t>
            </a:r>
            <a:endParaRPr lang="zh-CN" altLang="en-US" sz="2135" b="1" cap="all" dirty="0" smtClean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6754511" y="378156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en-US" altLang="zh-CN" sz="2135" b="1" cap="all" dirty="0" smtClean="0">
                <a:latin typeface="微软雅黑" panose="020B0503020204020204" charset="-122"/>
                <a:ea typeface="微软雅黑" panose="020B0503020204020204" charset="-122"/>
                <a:cs typeface="+mj-cs"/>
              </a:rPr>
              <a:t>苑鹏掣</a:t>
            </a:r>
            <a:endParaRPr lang="en-US" altLang="zh-CN" sz="2135" b="1" cap="all" dirty="0" smtClean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9444500" y="378156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135" b="1" cap="all" dirty="0" smtClean="0">
                <a:latin typeface="微软雅黑" panose="020B0503020204020204" charset="-122"/>
                <a:ea typeface="微软雅黑" panose="020B0503020204020204" charset="-122"/>
                <a:cs typeface="+mj-cs"/>
              </a:rPr>
              <a:t>张华峰</a:t>
            </a:r>
            <a:endParaRPr lang="zh-CN" altLang="en-US" sz="2135" b="1" cap="all" dirty="0" smtClean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85771" y="4292445"/>
            <a:ext cx="1808523" cy="576715"/>
            <a:chOff x="814328" y="3219334"/>
            <a:chExt cx="1356392" cy="432536"/>
          </a:xfrm>
        </p:grpSpPr>
        <p:grpSp>
          <p:nvGrpSpPr>
            <p:cNvPr id="48" name="组合 47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2" name="圆角矩形 51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51" name="椭圆 50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49" name="TextBox 43"/>
            <p:cNvSpPr txBox="1"/>
            <p:nvPr/>
          </p:nvSpPr>
          <p:spPr>
            <a:xfrm>
              <a:off x="1223903" y="3331729"/>
              <a:ext cx="83312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865" dirty="0">
                  <a:solidFill>
                    <a:srgbClr val="C00000"/>
                  </a:solidFill>
                </a:rPr>
                <a:t>创始人</a:t>
              </a:r>
              <a:endParaRPr lang="en-US" altLang="zh-CN" sz="1865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788363" y="4286487"/>
            <a:ext cx="1808523" cy="576715"/>
            <a:chOff x="814328" y="3219334"/>
            <a:chExt cx="1356392" cy="432536"/>
          </a:xfrm>
        </p:grpSpPr>
        <p:grpSp>
          <p:nvGrpSpPr>
            <p:cNvPr id="55" name="组合 54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9" name="圆角矩形 58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58" name="椭圆 57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6" name="TextBox 52"/>
            <p:cNvSpPr txBox="1"/>
            <p:nvPr/>
          </p:nvSpPr>
          <p:spPr>
            <a:xfrm>
              <a:off x="1224127" y="3331792"/>
              <a:ext cx="787838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sz="1865" dirty="0">
                  <a:solidFill>
                    <a:srgbClr val="C00000"/>
                  </a:solidFill>
                </a:rPr>
                <a:t>CTO</a:t>
              </a:r>
              <a:endParaRPr lang="en-US" altLang="zh-CN" sz="1865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534197" y="4286485"/>
            <a:ext cx="1808523" cy="576715"/>
            <a:chOff x="814328" y="3219334"/>
            <a:chExt cx="1356392" cy="432536"/>
          </a:xfrm>
        </p:grpSpPr>
        <p:grpSp>
          <p:nvGrpSpPr>
            <p:cNvPr id="62" name="组合 61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圆角矩形 65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65" name="椭圆 64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63" name="TextBox 59"/>
            <p:cNvSpPr txBox="1"/>
            <p:nvPr/>
          </p:nvSpPr>
          <p:spPr>
            <a:xfrm>
              <a:off x="1224127" y="3331792"/>
              <a:ext cx="787838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sz="1865" dirty="0">
                  <a:solidFill>
                    <a:srgbClr val="C00000"/>
                  </a:solidFill>
                </a:rPr>
                <a:t>CPO</a:t>
              </a:r>
              <a:endParaRPr lang="en-US" altLang="zh-CN" sz="1865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224187" y="4268361"/>
            <a:ext cx="1808523" cy="576715"/>
            <a:chOff x="814328" y="3219334"/>
            <a:chExt cx="1356392" cy="432536"/>
          </a:xfrm>
        </p:grpSpPr>
        <p:grpSp>
          <p:nvGrpSpPr>
            <p:cNvPr id="69" name="组合 68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3" name="圆角矩形 72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72" name="椭圆 71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70" name="TextBox 66"/>
            <p:cNvSpPr txBox="1"/>
            <p:nvPr/>
          </p:nvSpPr>
          <p:spPr>
            <a:xfrm>
              <a:off x="1224127" y="3331792"/>
              <a:ext cx="787838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865" dirty="0">
                  <a:solidFill>
                    <a:srgbClr val="C00000"/>
                  </a:solidFill>
                </a:rPr>
                <a:t>架构师</a:t>
              </a:r>
              <a:endParaRPr lang="zh-CN" altLang="en-US" sz="1865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6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3" grpId="0"/>
      <p:bldP spid="44" grpId="0"/>
      <p:bldP spid="45" grpId="0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682149" y="84497"/>
            <a:ext cx="10694437" cy="42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项目进展</a:t>
            </a:r>
            <a:endParaRPr lang="zh-CN" altLang="en-US" sz="213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2529" name="文本框 39937"/>
          <p:cNvSpPr txBox="1"/>
          <p:nvPr/>
        </p:nvSpPr>
        <p:spPr>
          <a:xfrm>
            <a:off x="1387687" y="644737"/>
            <a:ext cx="8832851" cy="6661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/>
            <a:r>
              <a:rPr lang="zh-CN" altLang="en-US" sz="37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项目目前的进展情况</a:t>
            </a:r>
            <a:endParaRPr lang="zh-CN" altLang="en-US" sz="373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939" name="文本占位符 39938"/>
          <p:cNvSpPr/>
          <p:nvPr/>
        </p:nvSpPr>
        <p:spPr>
          <a:xfrm>
            <a:off x="1102360" y="4105487"/>
            <a:ext cx="5281507" cy="261196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121920" tIns="60960" rIns="121920" bIns="60960" rtlCol="0" anchor="t">
            <a:normAutofit/>
          </a:bodyPr>
          <a:lstStyle>
            <a:lvl1pPr marL="171450" indent="-171450" algn="just" defTabSz="685800" rtl="0" eaLnBrk="1" latinLnBrk="0" hangingPunct="1">
              <a:lnSpc>
                <a:spcPct val="13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just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just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just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just" defTabSz="685800" rtl="0" eaLnBrk="1" latinLnBrk="0" hangingPunct="1">
              <a:lnSpc>
                <a:spcPct val="13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indent="-1905" fontAlgn="base">
              <a:lnSpc>
                <a:spcPct val="80000"/>
              </a:lnSpc>
            </a:pPr>
            <a:r>
              <a:rPr lang="zh-CN" altLang="en-US" sz="2665" b="1" strike="noStrike" noProof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现已完成</a:t>
            </a:r>
            <a:r>
              <a:rPr lang="en-US" altLang="zh-CN" sz="2665" b="1" strike="noStrike" noProof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665" b="1" strike="noStrike" noProof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个小版本：</a:t>
            </a:r>
            <a:endParaRPr lang="zh-CN" altLang="en-US" sz="2665" b="1" strike="noStrike" noProof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905" indent="-344805" fontAlgn="base">
              <a:lnSpc>
                <a:spcPct val="40000"/>
              </a:lnSpc>
              <a:buNone/>
            </a:pPr>
            <a:endParaRPr lang="zh-CN" altLang="en-US" sz="2665" b="1" strike="noStrike" noProof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fontAlgn="base">
              <a:lnSpc>
                <a:spcPct val="110000"/>
              </a:lnSpc>
            </a:pPr>
            <a:r>
              <a:rPr lang="zh-CN" altLang="en-US" sz="2135" strike="noStrike" noProof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基础设计理念验证和建模</a:t>
            </a:r>
            <a:endParaRPr lang="zh-CN" altLang="en-US" sz="2135" strike="noStrike" noProof="1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fontAlgn="base">
              <a:lnSpc>
                <a:spcPct val="110000"/>
              </a:lnSpc>
            </a:pPr>
            <a:r>
              <a:rPr lang="zh-CN" altLang="en-US" sz="2135" strike="noStrike" noProof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简单知识理解和记忆</a:t>
            </a:r>
            <a:endParaRPr lang="zh-CN" altLang="en-US" sz="2135" strike="noStrike" noProof="1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fontAlgn="base">
              <a:lnSpc>
                <a:spcPct val="110000"/>
              </a:lnSpc>
            </a:pPr>
            <a:r>
              <a:rPr lang="zh-CN" altLang="en-US" sz="2135" strike="noStrike" noProof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根据已有知识对简单问题作答</a:t>
            </a:r>
            <a:endParaRPr lang="zh-CN" altLang="en-US" sz="2135" strike="noStrike" noProof="1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fontAlgn="base">
              <a:lnSpc>
                <a:spcPct val="110000"/>
              </a:lnSpc>
            </a:pPr>
            <a:r>
              <a:rPr lang="zh-CN" altLang="en-US" sz="2135" strike="noStrike" noProof="1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构成关系，修限关系</a:t>
            </a:r>
            <a:endParaRPr lang="zh-CN" altLang="en-US" sz="2135" strike="noStrike" noProof="1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80727" y="1510453"/>
            <a:ext cx="1820333" cy="1820333"/>
            <a:chOff x="1867" y="1917"/>
            <a:chExt cx="2150" cy="2150"/>
          </a:xfrm>
        </p:grpSpPr>
        <p:sp>
          <p:nvSpPr>
            <p:cNvPr id="22531" name="泪滴形 1"/>
            <p:cNvSpPr/>
            <p:nvPr/>
          </p:nvSpPr>
          <p:spPr>
            <a:xfrm rot="8194362">
              <a:off x="1867" y="1917"/>
              <a:ext cx="2150" cy="2150"/>
            </a:xfrm>
            <a:custGeom>
              <a:avLst/>
              <a:gdLst/>
              <a:ahLst/>
              <a:cxnLst>
                <a:cxn ang="0">
                  <a:pos x="0" y="1116124"/>
                </a:cxn>
                <a:cxn ang="0">
                  <a:pos x="1116124" y="0"/>
                </a:cxn>
                <a:cxn ang="0">
                  <a:pos x="2215809" y="74373"/>
                </a:cxn>
                <a:cxn ang="0">
                  <a:pos x="2232248" y="1116124"/>
                </a:cxn>
                <a:cxn ang="0">
                  <a:pos x="1116124" y="2232248"/>
                </a:cxn>
                <a:cxn ang="0">
                  <a:pos x="0" y="1116124"/>
                </a:cxn>
              </a:cxnLst>
              <a:pathLst>
                <a:path w="2232248" h="2232248">
                  <a:moveTo>
                    <a:pt x="0" y="1116124"/>
                  </a:moveTo>
                  <a:cubicBezTo>
                    <a:pt x="0" y="499706"/>
                    <a:pt x="499706" y="0"/>
                    <a:pt x="1116124" y="0"/>
                  </a:cubicBezTo>
                  <a:lnTo>
                    <a:pt x="2215809" y="74373"/>
                  </a:lnTo>
                  <a:cubicBezTo>
                    <a:pt x="1363299" y="358937"/>
                    <a:pt x="2232248" y="744083"/>
                    <a:pt x="2232248" y="1116124"/>
                  </a:cubicBezTo>
                  <a:cubicBezTo>
                    <a:pt x="2232248" y="1732542"/>
                    <a:pt x="1732542" y="2232248"/>
                    <a:pt x="1116124" y="2232248"/>
                  </a:cubicBezTo>
                  <a:cubicBezTo>
                    <a:pt x="499706" y="2232248"/>
                    <a:pt x="0" y="1732542"/>
                    <a:pt x="0" y="111612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532" name="椭圆 34"/>
            <p:cNvSpPr/>
            <p:nvPr/>
          </p:nvSpPr>
          <p:spPr>
            <a:xfrm>
              <a:off x="2039" y="2006"/>
              <a:ext cx="1805" cy="1803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384000" rIns="0" bIns="0" anchor="ctr"/>
            <a:p>
              <a:pPr lvl="0" indent="0" algn="ctr">
                <a:lnSpc>
                  <a:spcPct val="110000"/>
                </a:lnSpc>
              </a:pPr>
              <a:endParaRPr lang="en-US" altLang="x-none" sz="1865" dirty="0">
                <a:solidFill>
                  <a:srgbClr val="7F7F7F"/>
                </a:solidFill>
                <a:latin typeface="幼圆" panose="02010509060101010101" pitchFamily="1" charset="-122"/>
                <a:ea typeface="幼圆" panose="02010509060101010101" pitchFamily="1" charset="-122"/>
                <a:sym typeface="Arial" panose="020B0604020202020204" pitchFamily="34" charset="0"/>
              </a:endParaRPr>
            </a:p>
          </p:txBody>
        </p:sp>
        <p:sp>
          <p:nvSpPr>
            <p:cNvPr id="22533" name="椭圆 6"/>
            <p:cNvSpPr/>
            <p:nvPr/>
          </p:nvSpPr>
          <p:spPr>
            <a:xfrm>
              <a:off x="2082" y="2006"/>
              <a:ext cx="1720" cy="630"/>
            </a:xfrm>
            <a:custGeom>
              <a:avLst/>
              <a:gdLst>
                <a:gd name="txL" fmla="*/ 0 w 1515812"/>
                <a:gd name="txT" fmla="*/ 0 h 554986"/>
                <a:gd name="txR" fmla="*/ 1515812 w 1515812"/>
                <a:gd name="txB" fmla="*/ 554986 h 554986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1515812" h="554986">
                  <a:moveTo>
                    <a:pt x="757906" y="0"/>
                  </a:moveTo>
                  <a:cubicBezTo>
                    <a:pt x="1113292" y="0"/>
                    <a:pt x="1414211" y="233204"/>
                    <a:pt x="1515812" y="554986"/>
                  </a:cubicBezTo>
                  <a:lnTo>
                    <a:pt x="0" y="554986"/>
                  </a:lnTo>
                  <a:cubicBezTo>
                    <a:pt x="101601" y="233204"/>
                    <a:pt x="402520" y="0"/>
                    <a:pt x="7579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0" tIns="0" rIns="0" bIns="0" anchor="ctr"/>
            <a:p>
              <a:pPr lvl="0" indent="0" algn="ctr"/>
              <a:r>
                <a:rPr lang="en-US" altLang="x-none" sz="3200" dirty="0">
                  <a:solidFill>
                    <a:srgbClr val="FFFFFF"/>
                  </a:solidFill>
                  <a:latin typeface="Arial Rounded MT Bold" panose="020F0704030504030204" pitchFamily="2" charset="0"/>
                  <a:ea typeface="微软雅黑" panose="020B0503020204020204" charset="-122"/>
                  <a:sym typeface="Times New Roman" panose="02020603050405020304" pitchFamily="18" charset="0"/>
                </a:rPr>
                <a:t>01</a:t>
              </a:r>
              <a:endParaRPr lang="zh-CN" altLang="en-US" sz="1735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34" name="文本框 39942"/>
            <p:cNvSpPr txBox="1"/>
            <p:nvPr/>
          </p:nvSpPr>
          <p:spPr>
            <a:xfrm>
              <a:off x="1979" y="2804"/>
              <a:ext cx="1930" cy="5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/>
              <a:r>
                <a:rPr lang="zh-CN" altLang="en-US" sz="1335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完成核心团队的组建</a:t>
              </a:r>
              <a:endParaRPr lang="zh-CN" altLang="en-US" sz="1335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2547" name="矩形 39955"/>
          <p:cNvSpPr/>
          <p:nvPr/>
        </p:nvSpPr>
        <p:spPr>
          <a:xfrm>
            <a:off x="1099820" y="3717713"/>
            <a:ext cx="10464800" cy="101600"/>
          </a:xfrm>
          <a:prstGeom prst="rect">
            <a:avLst/>
          </a:prstGeom>
          <a:solidFill>
            <a:schemeClr val="accent1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 sz="173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946313" y="1510453"/>
            <a:ext cx="1820333" cy="1820333"/>
            <a:chOff x="1867" y="1917"/>
            <a:chExt cx="2150" cy="2150"/>
          </a:xfrm>
        </p:grpSpPr>
        <p:sp>
          <p:nvSpPr>
            <p:cNvPr id="56" name="泪滴形 1"/>
            <p:cNvSpPr/>
            <p:nvPr/>
          </p:nvSpPr>
          <p:spPr>
            <a:xfrm rot="8194362">
              <a:off x="1867" y="1917"/>
              <a:ext cx="2150" cy="2150"/>
            </a:xfrm>
            <a:custGeom>
              <a:avLst/>
              <a:gdLst/>
              <a:ahLst/>
              <a:cxnLst>
                <a:cxn ang="0">
                  <a:pos x="0" y="1116124"/>
                </a:cxn>
                <a:cxn ang="0">
                  <a:pos x="1116124" y="0"/>
                </a:cxn>
                <a:cxn ang="0">
                  <a:pos x="2215809" y="74373"/>
                </a:cxn>
                <a:cxn ang="0">
                  <a:pos x="2232248" y="1116124"/>
                </a:cxn>
                <a:cxn ang="0">
                  <a:pos x="1116124" y="2232248"/>
                </a:cxn>
                <a:cxn ang="0">
                  <a:pos x="0" y="1116124"/>
                </a:cxn>
              </a:cxnLst>
              <a:pathLst>
                <a:path w="2232248" h="2232248">
                  <a:moveTo>
                    <a:pt x="0" y="1116124"/>
                  </a:moveTo>
                  <a:cubicBezTo>
                    <a:pt x="0" y="499706"/>
                    <a:pt x="499706" y="0"/>
                    <a:pt x="1116124" y="0"/>
                  </a:cubicBezTo>
                  <a:lnTo>
                    <a:pt x="2215809" y="74373"/>
                  </a:lnTo>
                  <a:cubicBezTo>
                    <a:pt x="1363299" y="358937"/>
                    <a:pt x="2232248" y="744083"/>
                    <a:pt x="2232248" y="1116124"/>
                  </a:cubicBezTo>
                  <a:cubicBezTo>
                    <a:pt x="2232248" y="1732542"/>
                    <a:pt x="1732542" y="2232248"/>
                    <a:pt x="1116124" y="2232248"/>
                  </a:cubicBezTo>
                  <a:cubicBezTo>
                    <a:pt x="499706" y="2232248"/>
                    <a:pt x="0" y="1732542"/>
                    <a:pt x="0" y="111612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57" name="椭圆 34"/>
            <p:cNvSpPr/>
            <p:nvPr/>
          </p:nvSpPr>
          <p:spPr>
            <a:xfrm>
              <a:off x="2039" y="2006"/>
              <a:ext cx="1805" cy="1803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384000" rIns="0" bIns="0" anchor="ctr"/>
            <a:p>
              <a:pPr lvl="0" indent="0" algn="ctr">
                <a:lnSpc>
                  <a:spcPct val="110000"/>
                </a:lnSpc>
              </a:pPr>
              <a:endParaRPr lang="en-US" altLang="x-none" sz="1865" dirty="0">
                <a:solidFill>
                  <a:srgbClr val="7F7F7F"/>
                </a:solidFill>
                <a:latin typeface="幼圆" panose="02010509060101010101" pitchFamily="1" charset="-122"/>
                <a:ea typeface="幼圆" panose="02010509060101010101" pitchFamily="1" charset="-122"/>
                <a:sym typeface="Arial" panose="020B0604020202020204" pitchFamily="34" charset="0"/>
              </a:endParaRPr>
            </a:p>
          </p:txBody>
        </p:sp>
        <p:sp>
          <p:nvSpPr>
            <p:cNvPr id="58" name="椭圆 6"/>
            <p:cNvSpPr/>
            <p:nvPr/>
          </p:nvSpPr>
          <p:spPr>
            <a:xfrm>
              <a:off x="2082" y="2006"/>
              <a:ext cx="1720" cy="630"/>
            </a:xfrm>
            <a:custGeom>
              <a:avLst/>
              <a:gdLst>
                <a:gd name="txL" fmla="*/ 0 w 1515812"/>
                <a:gd name="txT" fmla="*/ 0 h 554986"/>
                <a:gd name="txR" fmla="*/ 1515812 w 1515812"/>
                <a:gd name="txB" fmla="*/ 554986 h 554986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1515812" h="554986">
                  <a:moveTo>
                    <a:pt x="757906" y="0"/>
                  </a:moveTo>
                  <a:cubicBezTo>
                    <a:pt x="1113292" y="0"/>
                    <a:pt x="1414211" y="233204"/>
                    <a:pt x="1515812" y="554986"/>
                  </a:cubicBezTo>
                  <a:lnTo>
                    <a:pt x="0" y="554986"/>
                  </a:lnTo>
                  <a:cubicBezTo>
                    <a:pt x="101601" y="233204"/>
                    <a:pt x="402520" y="0"/>
                    <a:pt x="7579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0" tIns="0" rIns="0" bIns="0" anchor="ctr"/>
            <a:p>
              <a:pPr lvl="0" indent="0" algn="ctr"/>
              <a:r>
                <a:rPr lang="en-US" altLang="x-none" sz="3200" dirty="0">
                  <a:solidFill>
                    <a:srgbClr val="FFFFFF"/>
                  </a:solidFill>
                  <a:latin typeface="Arial Rounded MT Bold" panose="020F0704030504030204" pitchFamily="2" charset="0"/>
                  <a:ea typeface="微软雅黑" panose="020B0503020204020204" charset="-122"/>
                  <a:sym typeface="Times New Roman" panose="02020603050405020304" pitchFamily="18" charset="0"/>
                </a:rPr>
                <a:t>02</a:t>
              </a:r>
              <a:endParaRPr lang="zh-CN" altLang="en-US" sz="1735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文本框 39942"/>
            <p:cNvSpPr txBox="1"/>
            <p:nvPr/>
          </p:nvSpPr>
          <p:spPr>
            <a:xfrm>
              <a:off x="1979" y="2804"/>
              <a:ext cx="1930" cy="5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/>
              <a:r>
                <a:rPr lang="zh-CN" altLang="en-US" sz="1335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完成基础原理分析与论证</a:t>
              </a:r>
              <a:endParaRPr lang="zh-CN" altLang="en-US" sz="1335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311900" y="1510453"/>
            <a:ext cx="1820333" cy="1820333"/>
            <a:chOff x="1867" y="1917"/>
            <a:chExt cx="2150" cy="2150"/>
          </a:xfrm>
        </p:grpSpPr>
        <p:sp>
          <p:nvSpPr>
            <p:cNvPr id="61" name="泪滴形 1"/>
            <p:cNvSpPr/>
            <p:nvPr/>
          </p:nvSpPr>
          <p:spPr>
            <a:xfrm rot="8194362">
              <a:off x="1867" y="1917"/>
              <a:ext cx="2150" cy="2150"/>
            </a:xfrm>
            <a:custGeom>
              <a:avLst/>
              <a:gdLst/>
              <a:ahLst/>
              <a:cxnLst>
                <a:cxn ang="0">
                  <a:pos x="0" y="1116124"/>
                </a:cxn>
                <a:cxn ang="0">
                  <a:pos x="1116124" y="0"/>
                </a:cxn>
                <a:cxn ang="0">
                  <a:pos x="2215809" y="74373"/>
                </a:cxn>
                <a:cxn ang="0">
                  <a:pos x="2232248" y="1116124"/>
                </a:cxn>
                <a:cxn ang="0">
                  <a:pos x="1116124" y="2232248"/>
                </a:cxn>
                <a:cxn ang="0">
                  <a:pos x="0" y="1116124"/>
                </a:cxn>
              </a:cxnLst>
              <a:pathLst>
                <a:path w="2232248" h="2232248">
                  <a:moveTo>
                    <a:pt x="0" y="1116124"/>
                  </a:moveTo>
                  <a:cubicBezTo>
                    <a:pt x="0" y="499706"/>
                    <a:pt x="499706" y="0"/>
                    <a:pt x="1116124" y="0"/>
                  </a:cubicBezTo>
                  <a:lnTo>
                    <a:pt x="2215809" y="74373"/>
                  </a:lnTo>
                  <a:cubicBezTo>
                    <a:pt x="1363299" y="358937"/>
                    <a:pt x="2232248" y="744083"/>
                    <a:pt x="2232248" y="1116124"/>
                  </a:cubicBezTo>
                  <a:cubicBezTo>
                    <a:pt x="2232248" y="1732542"/>
                    <a:pt x="1732542" y="2232248"/>
                    <a:pt x="1116124" y="2232248"/>
                  </a:cubicBezTo>
                  <a:cubicBezTo>
                    <a:pt x="499706" y="2232248"/>
                    <a:pt x="0" y="1732542"/>
                    <a:pt x="0" y="111612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62" name="椭圆 34"/>
            <p:cNvSpPr/>
            <p:nvPr/>
          </p:nvSpPr>
          <p:spPr>
            <a:xfrm>
              <a:off x="2039" y="2006"/>
              <a:ext cx="1805" cy="1803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384000" rIns="0" bIns="0" anchor="ctr"/>
            <a:p>
              <a:pPr lvl="0" indent="0" algn="ctr">
                <a:lnSpc>
                  <a:spcPct val="110000"/>
                </a:lnSpc>
              </a:pPr>
              <a:endParaRPr lang="en-US" altLang="x-none" sz="1865" dirty="0">
                <a:solidFill>
                  <a:srgbClr val="7F7F7F"/>
                </a:solidFill>
                <a:latin typeface="幼圆" panose="02010509060101010101" pitchFamily="1" charset="-122"/>
                <a:ea typeface="幼圆" panose="02010509060101010101" pitchFamily="1" charset="-122"/>
                <a:sym typeface="Arial" panose="020B0604020202020204" pitchFamily="34" charset="0"/>
              </a:endParaRPr>
            </a:p>
          </p:txBody>
        </p:sp>
        <p:sp>
          <p:nvSpPr>
            <p:cNvPr id="63" name="椭圆 6"/>
            <p:cNvSpPr/>
            <p:nvPr/>
          </p:nvSpPr>
          <p:spPr>
            <a:xfrm>
              <a:off x="2082" y="2006"/>
              <a:ext cx="1720" cy="630"/>
            </a:xfrm>
            <a:custGeom>
              <a:avLst/>
              <a:gdLst>
                <a:gd name="txL" fmla="*/ 0 w 1515812"/>
                <a:gd name="txT" fmla="*/ 0 h 554986"/>
                <a:gd name="txR" fmla="*/ 1515812 w 1515812"/>
                <a:gd name="txB" fmla="*/ 554986 h 554986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1515812" h="554986">
                  <a:moveTo>
                    <a:pt x="757906" y="0"/>
                  </a:moveTo>
                  <a:cubicBezTo>
                    <a:pt x="1113292" y="0"/>
                    <a:pt x="1414211" y="233204"/>
                    <a:pt x="1515812" y="554986"/>
                  </a:cubicBezTo>
                  <a:lnTo>
                    <a:pt x="0" y="554986"/>
                  </a:lnTo>
                  <a:cubicBezTo>
                    <a:pt x="101601" y="233204"/>
                    <a:pt x="402520" y="0"/>
                    <a:pt x="7579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0" tIns="0" rIns="0" bIns="0" anchor="ctr"/>
            <a:p>
              <a:pPr lvl="0" indent="0" algn="ctr"/>
              <a:r>
                <a:rPr lang="en-US" altLang="x-none" sz="3200" dirty="0">
                  <a:solidFill>
                    <a:srgbClr val="FFFFFF"/>
                  </a:solidFill>
                  <a:latin typeface="Arial Rounded MT Bold" panose="020F0704030504030204" pitchFamily="2" charset="0"/>
                  <a:ea typeface="微软雅黑" panose="020B0503020204020204" charset="-122"/>
                  <a:sym typeface="Times New Roman" panose="02020603050405020304" pitchFamily="18" charset="0"/>
                </a:rPr>
                <a:t>03</a:t>
              </a:r>
              <a:endParaRPr lang="zh-CN" altLang="en-US" sz="1735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文本框 39942"/>
            <p:cNvSpPr txBox="1"/>
            <p:nvPr/>
          </p:nvSpPr>
          <p:spPr>
            <a:xfrm>
              <a:off x="1979" y="2804"/>
              <a:ext cx="1930" cy="3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/>
              <a:r>
                <a:rPr lang="zh-CN" altLang="en-US" sz="1335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完成初步整体设计</a:t>
              </a:r>
              <a:endParaRPr lang="zh-CN" altLang="en-US" sz="1335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677487" y="1510453"/>
            <a:ext cx="1820333" cy="1820333"/>
            <a:chOff x="1867" y="1917"/>
            <a:chExt cx="2150" cy="2150"/>
          </a:xfrm>
        </p:grpSpPr>
        <p:sp>
          <p:nvSpPr>
            <p:cNvPr id="66" name="泪滴形 1"/>
            <p:cNvSpPr/>
            <p:nvPr/>
          </p:nvSpPr>
          <p:spPr>
            <a:xfrm rot="8194362">
              <a:off x="1867" y="1917"/>
              <a:ext cx="2150" cy="2150"/>
            </a:xfrm>
            <a:custGeom>
              <a:avLst/>
              <a:gdLst/>
              <a:ahLst/>
              <a:cxnLst>
                <a:cxn ang="0">
                  <a:pos x="0" y="1116124"/>
                </a:cxn>
                <a:cxn ang="0">
                  <a:pos x="1116124" y="0"/>
                </a:cxn>
                <a:cxn ang="0">
                  <a:pos x="2215809" y="74373"/>
                </a:cxn>
                <a:cxn ang="0">
                  <a:pos x="2232248" y="1116124"/>
                </a:cxn>
                <a:cxn ang="0">
                  <a:pos x="1116124" y="2232248"/>
                </a:cxn>
                <a:cxn ang="0">
                  <a:pos x="0" y="1116124"/>
                </a:cxn>
              </a:cxnLst>
              <a:pathLst>
                <a:path w="2232248" h="2232248">
                  <a:moveTo>
                    <a:pt x="0" y="1116124"/>
                  </a:moveTo>
                  <a:cubicBezTo>
                    <a:pt x="0" y="499706"/>
                    <a:pt x="499706" y="0"/>
                    <a:pt x="1116124" y="0"/>
                  </a:cubicBezTo>
                  <a:lnTo>
                    <a:pt x="2215809" y="74373"/>
                  </a:lnTo>
                  <a:cubicBezTo>
                    <a:pt x="1363299" y="358937"/>
                    <a:pt x="2232248" y="744083"/>
                    <a:pt x="2232248" y="1116124"/>
                  </a:cubicBezTo>
                  <a:cubicBezTo>
                    <a:pt x="2232248" y="1732542"/>
                    <a:pt x="1732542" y="2232248"/>
                    <a:pt x="1116124" y="2232248"/>
                  </a:cubicBezTo>
                  <a:cubicBezTo>
                    <a:pt x="499706" y="2232248"/>
                    <a:pt x="0" y="1732542"/>
                    <a:pt x="0" y="111612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67" name="椭圆 34"/>
            <p:cNvSpPr/>
            <p:nvPr/>
          </p:nvSpPr>
          <p:spPr>
            <a:xfrm>
              <a:off x="2039" y="2006"/>
              <a:ext cx="1805" cy="1803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384000" rIns="0" bIns="0" anchor="ctr"/>
            <a:p>
              <a:pPr lvl="0" indent="0" algn="ctr">
                <a:lnSpc>
                  <a:spcPct val="110000"/>
                </a:lnSpc>
              </a:pPr>
              <a:endParaRPr lang="en-US" altLang="x-none" sz="1865" dirty="0">
                <a:solidFill>
                  <a:srgbClr val="7F7F7F"/>
                </a:solidFill>
                <a:latin typeface="幼圆" panose="02010509060101010101" pitchFamily="1" charset="-122"/>
                <a:ea typeface="幼圆" panose="02010509060101010101" pitchFamily="1" charset="-122"/>
                <a:sym typeface="Arial" panose="020B0604020202020204" pitchFamily="34" charset="0"/>
              </a:endParaRPr>
            </a:p>
          </p:txBody>
        </p:sp>
        <p:sp>
          <p:nvSpPr>
            <p:cNvPr id="68" name="椭圆 6"/>
            <p:cNvSpPr/>
            <p:nvPr/>
          </p:nvSpPr>
          <p:spPr>
            <a:xfrm>
              <a:off x="2082" y="2006"/>
              <a:ext cx="1720" cy="630"/>
            </a:xfrm>
            <a:custGeom>
              <a:avLst/>
              <a:gdLst>
                <a:gd name="txL" fmla="*/ 0 w 1515812"/>
                <a:gd name="txT" fmla="*/ 0 h 554986"/>
                <a:gd name="txR" fmla="*/ 1515812 w 1515812"/>
                <a:gd name="txB" fmla="*/ 554986 h 554986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1515812" h="554986">
                  <a:moveTo>
                    <a:pt x="757906" y="0"/>
                  </a:moveTo>
                  <a:cubicBezTo>
                    <a:pt x="1113292" y="0"/>
                    <a:pt x="1414211" y="233204"/>
                    <a:pt x="1515812" y="554986"/>
                  </a:cubicBezTo>
                  <a:lnTo>
                    <a:pt x="0" y="554986"/>
                  </a:lnTo>
                  <a:cubicBezTo>
                    <a:pt x="101601" y="233204"/>
                    <a:pt x="402520" y="0"/>
                    <a:pt x="7579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0" tIns="0" rIns="0" bIns="0" anchor="ctr"/>
            <a:p>
              <a:pPr lvl="0" indent="0" algn="ctr"/>
              <a:r>
                <a:rPr lang="en-US" altLang="x-none" sz="3200" dirty="0">
                  <a:solidFill>
                    <a:srgbClr val="FFFFFF"/>
                  </a:solidFill>
                  <a:latin typeface="Arial Rounded MT Bold" panose="020F0704030504030204" pitchFamily="2" charset="0"/>
                  <a:ea typeface="微软雅黑" panose="020B0503020204020204" charset="-122"/>
                  <a:sym typeface="Times New Roman" panose="02020603050405020304" pitchFamily="18" charset="0"/>
                </a:rPr>
                <a:t>04</a:t>
              </a:r>
              <a:endParaRPr lang="zh-CN" altLang="en-US" sz="1735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文本框 39942"/>
            <p:cNvSpPr txBox="1"/>
            <p:nvPr/>
          </p:nvSpPr>
          <p:spPr>
            <a:xfrm>
              <a:off x="1979" y="2691"/>
              <a:ext cx="1930" cy="8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/>
              <a:r>
                <a:rPr lang="zh-CN" altLang="en-US" sz="1335" dirty="0"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完成代码、初步实现原理验证及部分基础功能</a:t>
              </a:r>
              <a:endParaRPr lang="zh-CN" alt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6229985" y="4105275"/>
            <a:ext cx="5621655" cy="24472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514350" lvl="1" indent="-171450" algn="just" defTabSz="685800" fontAlgn="base">
              <a:lnSpc>
                <a:spcPct val="110000"/>
              </a:lnSpc>
              <a:spcBef>
                <a:spcPts val="375"/>
              </a:spcBef>
              <a:buClrTx/>
              <a:buSzTx/>
              <a:buFont typeface="Arial" panose="020B0604020202020204" pitchFamily="34" charset="0"/>
            </a:pP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下一步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打算：</a:t>
            </a:r>
            <a:endParaRPr lang="zh-CN" altLang="en-US" sz="26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lvl="1" indent="-171450" algn="just" defTabSz="685800" fontAlgn="base">
              <a:lnSpc>
                <a:spcPct val="110000"/>
              </a:lnSpc>
              <a:spcBef>
                <a:spcPts val="375"/>
              </a:spcBef>
              <a:buClrTx/>
              <a:buSzTx/>
              <a:buFont typeface="Arial" panose="020B0604020202020204" pitchFamily="34" charset="0"/>
            </a:pPr>
            <a:r>
              <a:rPr lang="zh-CN" altLang="en-US" sz="2135" b="0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rPr>
              <a:t>在半年内进行逻辑层面，联想思维等技术处理，完成之后，将使机器思维的智能提高到10-15岁左右人类的水平！</a:t>
            </a:r>
            <a:endParaRPr lang="zh-CN" altLang="en-US" sz="2135" b="0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lvl="1" indent="-171450" algn="just" defTabSz="685800" fontAlgn="base">
              <a:lnSpc>
                <a:spcPct val="110000"/>
              </a:lnSpc>
              <a:spcBef>
                <a:spcPts val="375"/>
              </a:spcBef>
              <a:buClrTx/>
              <a:buSzTx/>
              <a:buFont typeface="Arial" panose="020B0604020202020204" pitchFamily="34" charset="0"/>
            </a:pPr>
            <a:r>
              <a:rPr lang="zh-CN" altLang="en-US" sz="213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我们将参加10月在美国举行的人工智能评测大会，将成为第一名的有力竞争者！</a:t>
            </a:r>
            <a:endParaRPr lang="zh-CN" altLang="en-US" sz="2135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7" grpId="0" bldLvl="0" animBg="1"/>
      <p:bldP spid="39939" grpId="0"/>
      <p:bldP spid="225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Desktop\787637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984" y="1194859"/>
            <a:ext cx="3876675" cy="5457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5274459" y="5487459"/>
            <a:ext cx="1019724" cy="1019724"/>
            <a:chOff x="3832873" y="2297208"/>
            <a:chExt cx="1516550" cy="1516550"/>
          </a:xfrm>
        </p:grpSpPr>
        <p:grpSp>
          <p:nvGrpSpPr>
            <p:cNvPr id="6" name="组合 5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64535" y="4399677"/>
            <a:ext cx="1019724" cy="1019724"/>
            <a:chOff x="3832873" y="2297208"/>
            <a:chExt cx="1516550" cy="1516550"/>
          </a:xfrm>
        </p:grpSpPr>
        <p:grpSp>
          <p:nvGrpSpPr>
            <p:cNvPr id="11" name="组合 10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00259" y="3734859"/>
            <a:ext cx="1019724" cy="1019724"/>
            <a:chOff x="3832873" y="2297208"/>
            <a:chExt cx="1516550" cy="1516550"/>
          </a:xfrm>
        </p:grpSpPr>
        <p:grpSp>
          <p:nvGrpSpPr>
            <p:cNvPr id="16" name="组合 15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264535" y="3104277"/>
            <a:ext cx="1019724" cy="1019724"/>
            <a:chOff x="3832873" y="2297208"/>
            <a:chExt cx="1516550" cy="1516550"/>
          </a:xfrm>
        </p:grpSpPr>
        <p:grpSp>
          <p:nvGrpSpPr>
            <p:cNvPr id="21" name="组合 20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00259" y="2424219"/>
            <a:ext cx="1019724" cy="1019724"/>
            <a:chOff x="3832873" y="2297208"/>
            <a:chExt cx="1516550" cy="1516550"/>
          </a:xfrm>
        </p:grpSpPr>
        <p:grpSp>
          <p:nvGrpSpPr>
            <p:cNvPr id="26" name="组合 25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274459" y="1296459"/>
            <a:ext cx="1019724" cy="1019724"/>
            <a:chOff x="3832873" y="2297208"/>
            <a:chExt cx="1516550" cy="1516550"/>
          </a:xfrm>
        </p:grpSpPr>
        <p:grpSp>
          <p:nvGrpSpPr>
            <p:cNvPr id="31" name="组合 30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j-ea"/>
                <a:ea typeface="+mj-ea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596133" y="1580127"/>
            <a:ext cx="399325" cy="324941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</p:grpSp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6486401" y="1320524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1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开发测试阶段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0" name="文本框 13"/>
          <p:cNvSpPr txBox="1"/>
          <p:nvPr/>
        </p:nvSpPr>
        <p:spPr>
          <a:xfrm>
            <a:off x="6577120" y="1601915"/>
            <a:ext cx="3251200" cy="581025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6-8</a:t>
            </a:r>
            <a:r>
              <a:rPr lang="zh-CN" alt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 完成基础开发，完成</a:t>
            </a:r>
            <a:r>
              <a:rPr lang="en-US" altLang="zh-CN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20-30</a:t>
            </a:r>
            <a:r>
              <a:rPr lang="zh-CN" alt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家企业智能客服</a:t>
            </a:r>
            <a:r>
              <a:rPr lang="zh-CN" altLang="en-US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。销售额</a:t>
            </a:r>
            <a:r>
              <a:rPr lang="en-US" altLang="zh-CN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300-500</a:t>
            </a:r>
            <a:r>
              <a:rPr lang="zh-CN" altLang="en-US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万元。</a:t>
            </a:r>
            <a:endParaRPr lang="zh-CN" altLang="en-US" sz="1335" b="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42" name="文本框 13"/>
          <p:cNvSpPr txBox="1"/>
          <p:nvPr/>
        </p:nvSpPr>
        <p:spPr>
          <a:xfrm>
            <a:off x="7525387" y="2821305"/>
            <a:ext cx="3251200" cy="828040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8-16</a:t>
            </a:r>
            <a:r>
              <a:rPr lang="zh-CN" alt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 完成新一代搜索引擎开发，完成</a:t>
            </a:r>
            <a:r>
              <a:rPr lang="en-US" altLang="zh-CN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50-100</a:t>
            </a:r>
            <a:r>
              <a:rPr lang="zh-CN" altLang="en-US" sz="1335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家企业智能客服</a:t>
            </a:r>
            <a:r>
              <a:rPr lang="zh-CN" altLang="en-US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。</a:t>
            </a:r>
            <a:r>
              <a:rPr lang="zh-CN" altLang="en-US" sz="133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销售额</a:t>
            </a:r>
            <a:r>
              <a:rPr lang="en-US" altLang="zh-CN" sz="133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4000-5000</a:t>
            </a:r>
            <a:r>
              <a:rPr lang="zh-CN" altLang="en-US" sz="133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万元。</a:t>
            </a:r>
            <a:endParaRPr lang="zh-CN" altLang="en-US" sz="1335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43" name="Freeform 20"/>
          <p:cNvSpPr>
            <a:spLocks noEditPoints="1"/>
          </p:cNvSpPr>
          <p:nvPr/>
        </p:nvSpPr>
        <p:spPr bwMode="auto">
          <a:xfrm>
            <a:off x="6601027" y="2786879"/>
            <a:ext cx="397859" cy="270360"/>
          </a:xfrm>
          <a:custGeom>
            <a:avLst/>
            <a:gdLst>
              <a:gd name="T0" fmla="*/ 135 w 157"/>
              <a:gd name="T1" fmla="*/ 46 h 107"/>
              <a:gd name="T2" fmla="*/ 136 w 157"/>
              <a:gd name="T3" fmla="*/ 37 h 107"/>
              <a:gd name="T4" fmla="*/ 99 w 157"/>
              <a:gd name="T5" fmla="*/ 0 h 107"/>
              <a:gd name="T6" fmla="*/ 73 w 157"/>
              <a:gd name="T7" fmla="*/ 18 h 107"/>
              <a:gd name="T8" fmla="*/ 45 w 157"/>
              <a:gd name="T9" fmla="*/ 8 h 107"/>
              <a:gd name="T10" fmla="*/ 19 w 157"/>
              <a:gd name="T11" fmla="*/ 40 h 107"/>
              <a:gd name="T12" fmla="*/ 20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6 h 107"/>
              <a:gd name="T24" fmla="*/ 120 w 157"/>
              <a:gd name="T25" fmla="*/ 100 h 107"/>
              <a:gd name="T26" fmla="*/ 79 w 157"/>
              <a:gd name="T27" fmla="*/ 100 h 107"/>
              <a:gd name="T28" fmla="*/ 103 w 157"/>
              <a:gd name="T29" fmla="*/ 75 h 107"/>
              <a:gd name="T30" fmla="*/ 102 w 157"/>
              <a:gd name="T31" fmla="*/ 72 h 107"/>
              <a:gd name="T32" fmla="*/ 92 w 157"/>
              <a:gd name="T33" fmla="*/ 72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0 w 157"/>
              <a:gd name="T51" fmla="*/ 76 h 107"/>
              <a:gd name="T52" fmla="*/ 75 w 157"/>
              <a:gd name="T53" fmla="*/ 100 h 107"/>
              <a:gd name="T54" fmla="*/ 38 w 157"/>
              <a:gd name="T55" fmla="*/ 100 h 107"/>
              <a:gd name="T56" fmla="*/ 11 w 157"/>
              <a:gd name="T57" fmla="*/ 74 h 107"/>
              <a:gd name="T58" fmla="*/ 29 w 157"/>
              <a:gd name="T59" fmla="*/ 50 h 107"/>
              <a:gd name="T60" fmla="*/ 28 w 157"/>
              <a:gd name="T61" fmla="*/ 44 h 107"/>
              <a:gd name="T62" fmla="*/ 50 w 157"/>
              <a:gd name="T63" fmla="*/ 17 h 107"/>
              <a:gd name="T64" fmla="*/ 74 w 157"/>
              <a:gd name="T65" fmla="*/ 29 h 107"/>
              <a:gd name="T66" fmla="*/ 97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4 h 107"/>
              <a:gd name="T74" fmla="*/ 120 w 157"/>
              <a:gd name="T75" fmla="*/ 10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7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40"/>
                </a:cubicBezTo>
                <a:cubicBezTo>
                  <a:pt x="19" y="42"/>
                  <a:pt x="20" y="45"/>
                  <a:pt x="20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1"/>
                  <a:pt x="92" y="68"/>
                </a:cubicBezTo>
                <a:cubicBezTo>
                  <a:pt x="92" y="60"/>
                  <a:pt x="92" y="43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1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9"/>
                  <a:pt x="11" y="74"/>
                </a:cubicBezTo>
                <a:cubicBezTo>
                  <a:pt x="11" y="63"/>
                  <a:pt x="18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1"/>
                  <a:pt x="97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7" y="47"/>
                  <a:pt x="127" y="50"/>
                </a:cubicBezTo>
                <a:cubicBezTo>
                  <a:pt x="138" y="53"/>
                  <a:pt x="147" y="63"/>
                  <a:pt x="147" y="74"/>
                </a:cubicBezTo>
                <a:cubicBezTo>
                  <a:pt x="147" y="89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+mj-ea"/>
              <a:ea typeface="+mj-ea"/>
            </a:endParaRPr>
          </a:p>
        </p:txBody>
      </p:sp>
      <p:sp>
        <p:nvSpPr>
          <p:cNvPr id="44" name="矩形 3"/>
          <p:cNvSpPr>
            <a:spLocks noChangeArrowheads="1"/>
          </p:cNvSpPr>
          <p:nvPr/>
        </p:nvSpPr>
        <p:spPr bwMode="auto">
          <a:xfrm>
            <a:off x="2168255" y="2673139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3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市场开发阶段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5" name="文本框 13"/>
          <p:cNvSpPr txBox="1"/>
          <p:nvPr/>
        </p:nvSpPr>
        <p:spPr>
          <a:xfrm>
            <a:off x="683260" y="3064933"/>
            <a:ext cx="3343487" cy="1568450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16-24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个月完全打破现有应用的市场格局，新一代个人助理，智能网店</a:t>
            </a:r>
            <a:endParaRPr lang="zh-CN" altLang="en-US" sz="1335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1500-2000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家企业智能客服，</a:t>
            </a:r>
            <a:endParaRPr lang="zh-CN" altLang="en-US" sz="1335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500-1000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家专家顾问用户。</a:t>
            </a:r>
            <a:endParaRPr lang="zh-CN" altLang="en-US" sz="1335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销售额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10000-30000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万元</a:t>
            </a:r>
            <a:endParaRPr lang="zh-CN" altLang="en-US" sz="1335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335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charset="-122"/>
            </a:endParaRPr>
          </a:p>
        </p:txBody>
      </p:sp>
      <p:grpSp>
        <p:nvGrpSpPr>
          <p:cNvPr id="46" name="Group 20"/>
          <p:cNvGrpSpPr/>
          <p:nvPr/>
        </p:nvGrpSpPr>
        <p:grpSpPr>
          <a:xfrm>
            <a:off x="4557956" y="3449721"/>
            <a:ext cx="412551" cy="285749"/>
            <a:chOff x="7416800" y="1122363"/>
            <a:chExt cx="366713" cy="254000"/>
          </a:xfrm>
          <a:solidFill>
            <a:schemeClr val="bg1"/>
          </a:solidFill>
        </p:grpSpPr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7416800" y="1122363"/>
              <a:ext cx="260350" cy="254000"/>
            </a:xfrm>
            <a:custGeom>
              <a:avLst/>
              <a:gdLst>
                <a:gd name="T0" fmla="*/ 86 w 99"/>
                <a:gd name="T1" fmla="*/ 59 h 97"/>
                <a:gd name="T2" fmla="*/ 99 w 99"/>
                <a:gd name="T3" fmla="*/ 53 h 97"/>
                <a:gd name="T4" fmla="*/ 99 w 99"/>
                <a:gd name="T5" fmla="*/ 42 h 97"/>
                <a:gd name="T6" fmla="*/ 86 w 99"/>
                <a:gd name="T7" fmla="*/ 37 h 97"/>
                <a:gd name="T8" fmla="*/ 83 w 99"/>
                <a:gd name="T9" fmla="*/ 31 h 97"/>
                <a:gd name="T10" fmla="*/ 89 w 99"/>
                <a:gd name="T11" fmla="*/ 17 h 97"/>
                <a:gd name="T12" fmla="*/ 81 w 99"/>
                <a:gd name="T13" fmla="*/ 10 h 97"/>
                <a:gd name="T14" fmla="*/ 67 w 99"/>
                <a:gd name="T15" fmla="*/ 15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9 w 99"/>
                <a:gd name="T23" fmla="*/ 13 h 97"/>
                <a:gd name="T24" fmla="*/ 32 w 99"/>
                <a:gd name="T25" fmla="*/ 15 h 97"/>
                <a:gd name="T26" fmla="*/ 19 w 99"/>
                <a:gd name="T27" fmla="*/ 10 h 97"/>
                <a:gd name="T28" fmla="*/ 11 w 99"/>
                <a:gd name="T29" fmla="*/ 18 h 97"/>
                <a:gd name="T30" fmla="*/ 16 w 99"/>
                <a:gd name="T31" fmla="*/ 31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59 h 97"/>
                <a:gd name="T40" fmla="*/ 16 w 99"/>
                <a:gd name="T41" fmla="*/ 65 h 97"/>
                <a:gd name="T42" fmla="*/ 11 w 99"/>
                <a:gd name="T43" fmla="*/ 79 h 97"/>
                <a:gd name="T44" fmla="*/ 19 w 99"/>
                <a:gd name="T45" fmla="*/ 86 h 97"/>
                <a:gd name="T46" fmla="*/ 33 w 99"/>
                <a:gd name="T47" fmla="*/ 81 h 97"/>
                <a:gd name="T48" fmla="*/ 39 w 99"/>
                <a:gd name="T49" fmla="*/ 83 h 97"/>
                <a:gd name="T50" fmla="*/ 45 w 99"/>
                <a:gd name="T51" fmla="*/ 97 h 97"/>
                <a:gd name="T52" fmla="*/ 56 w 99"/>
                <a:gd name="T53" fmla="*/ 97 h 97"/>
                <a:gd name="T54" fmla="*/ 61 w 99"/>
                <a:gd name="T55" fmla="*/ 83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8 h 97"/>
                <a:gd name="T62" fmla="*/ 83 w 99"/>
                <a:gd name="T63" fmla="*/ 65 h 97"/>
                <a:gd name="T64" fmla="*/ 86 w 99"/>
                <a:gd name="T65" fmla="*/ 59 h 97"/>
                <a:gd name="T66" fmla="*/ 50 w 99"/>
                <a:gd name="T67" fmla="*/ 64 h 97"/>
                <a:gd name="T68" fmla="*/ 34 w 99"/>
                <a:gd name="T69" fmla="*/ 48 h 97"/>
                <a:gd name="T70" fmla="*/ 50 w 99"/>
                <a:gd name="T71" fmla="*/ 33 h 97"/>
                <a:gd name="T72" fmla="*/ 66 w 99"/>
                <a:gd name="T73" fmla="*/ 48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59"/>
                  </a:moveTo>
                  <a:cubicBezTo>
                    <a:pt x="86" y="59"/>
                    <a:pt x="99" y="54"/>
                    <a:pt x="99" y="53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9" y="17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9"/>
                    <a:pt x="67" y="15"/>
                    <a:pt x="67" y="15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9" y="13"/>
                    <a:pt x="39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19" y="10"/>
                    <a:pt x="19" y="1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6" y="31"/>
                    <a:pt x="16" y="3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2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4" y="59"/>
                    <a:pt x="14" y="5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1" y="78"/>
                    <a:pt x="11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33" y="81"/>
                    <a:pt x="33" y="81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83"/>
                    <a:pt x="44" y="97"/>
                    <a:pt x="45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6" y="97"/>
                    <a:pt x="61" y="83"/>
                    <a:pt x="61" y="83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6"/>
                    <a:pt x="81" y="86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9" y="78"/>
                    <a:pt x="83" y="65"/>
                    <a:pt x="83" y="65"/>
                  </a:cubicBezTo>
                  <a:lnTo>
                    <a:pt x="86" y="59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8"/>
                  </a:cubicBezTo>
                  <a:cubicBezTo>
                    <a:pt x="34" y="39"/>
                    <a:pt x="41" y="33"/>
                    <a:pt x="50" y="33"/>
                  </a:cubicBezTo>
                  <a:cubicBezTo>
                    <a:pt x="59" y="33"/>
                    <a:pt x="66" y="39"/>
                    <a:pt x="66" y="48"/>
                  </a:cubicBezTo>
                  <a:cubicBezTo>
                    <a:pt x="66" y="57"/>
                    <a:pt x="59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661275" y="1247775"/>
              <a:ext cx="122238" cy="123825"/>
            </a:xfrm>
            <a:custGeom>
              <a:avLst/>
              <a:gdLst>
                <a:gd name="T0" fmla="*/ 41 w 47"/>
                <a:gd name="T1" fmla="*/ 22 h 47"/>
                <a:gd name="T2" fmla="*/ 41 w 47"/>
                <a:gd name="T3" fmla="*/ 19 h 47"/>
                <a:gd name="T4" fmla="*/ 45 w 47"/>
                <a:gd name="T5" fmla="*/ 13 h 47"/>
                <a:gd name="T6" fmla="*/ 42 w 47"/>
                <a:gd name="T7" fmla="*/ 9 h 47"/>
                <a:gd name="T8" fmla="*/ 35 w 47"/>
                <a:gd name="T9" fmla="*/ 10 h 47"/>
                <a:gd name="T10" fmla="*/ 33 w 47"/>
                <a:gd name="T11" fmla="*/ 8 h 47"/>
                <a:gd name="T12" fmla="*/ 32 w 47"/>
                <a:gd name="T13" fmla="*/ 1 h 47"/>
                <a:gd name="T14" fmla="*/ 27 w 47"/>
                <a:gd name="T15" fmla="*/ 0 h 47"/>
                <a:gd name="T16" fmla="*/ 22 w 47"/>
                <a:gd name="T17" fmla="*/ 6 h 47"/>
                <a:gd name="T18" fmla="*/ 19 w 47"/>
                <a:gd name="T19" fmla="*/ 6 h 47"/>
                <a:gd name="T20" fmla="*/ 14 w 47"/>
                <a:gd name="T21" fmla="*/ 2 h 47"/>
                <a:gd name="T22" fmla="*/ 9 w 47"/>
                <a:gd name="T23" fmla="*/ 5 h 47"/>
                <a:gd name="T24" fmla="*/ 10 w 47"/>
                <a:gd name="T25" fmla="*/ 12 h 47"/>
                <a:gd name="T26" fmla="*/ 9 w 47"/>
                <a:gd name="T27" fmla="*/ 14 h 47"/>
                <a:gd name="T28" fmla="*/ 2 w 47"/>
                <a:gd name="T29" fmla="*/ 16 h 47"/>
                <a:gd name="T30" fmla="*/ 0 w 47"/>
                <a:gd name="T31" fmla="*/ 21 h 47"/>
                <a:gd name="T32" fmla="*/ 6 w 47"/>
                <a:gd name="T33" fmla="*/ 25 h 47"/>
                <a:gd name="T34" fmla="*/ 6 w 47"/>
                <a:gd name="T35" fmla="*/ 28 h 47"/>
                <a:gd name="T36" fmla="*/ 2 w 47"/>
                <a:gd name="T37" fmla="*/ 34 h 47"/>
                <a:gd name="T38" fmla="*/ 5 w 47"/>
                <a:gd name="T39" fmla="*/ 38 h 47"/>
                <a:gd name="T40" fmla="*/ 12 w 47"/>
                <a:gd name="T41" fmla="*/ 37 h 47"/>
                <a:gd name="T42" fmla="*/ 14 w 47"/>
                <a:gd name="T43" fmla="*/ 39 h 47"/>
                <a:gd name="T44" fmla="*/ 16 w 47"/>
                <a:gd name="T45" fmla="*/ 46 h 47"/>
                <a:gd name="T46" fmla="*/ 20 w 47"/>
                <a:gd name="T47" fmla="*/ 47 h 47"/>
                <a:gd name="T48" fmla="*/ 25 w 47"/>
                <a:gd name="T49" fmla="*/ 42 h 47"/>
                <a:gd name="T50" fmla="*/ 28 w 47"/>
                <a:gd name="T51" fmla="*/ 41 h 47"/>
                <a:gd name="T52" fmla="*/ 33 w 47"/>
                <a:gd name="T53" fmla="*/ 45 h 47"/>
                <a:gd name="T54" fmla="*/ 38 w 47"/>
                <a:gd name="T55" fmla="*/ 42 h 47"/>
                <a:gd name="T56" fmla="*/ 37 w 47"/>
                <a:gd name="T57" fmla="*/ 35 h 47"/>
                <a:gd name="T58" fmla="*/ 39 w 47"/>
                <a:gd name="T59" fmla="*/ 33 h 47"/>
                <a:gd name="T60" fmla="*/ 45 w 47"/>
                <a:gd name="T61" fmla="*/ 32 h 47"/>
                <a:gd name="T62" fmla="*/ 47 w 47"/>
                <a:gd name="T63" fmla="*/ 27 h 47"/>
                <a:gd name="T64" fmla="*/ 41 w 47"/>
                <a:gd name="T65" fmla="*/ 22 h 47"/>
                <a:gd name="T66" fmla="*/ 31 w 47"/>
                <a:gd name="T67" fmla="*/ 25 h 47"/>
                <a:gd name="T68" fmla="*/ 22 w 47"/>
                <a:gd name="T69" fmla="*/ 31 h 47"/>
                <a:gd name="T70" fmla="*/ 16 w 47"/>
                <a:gd name="T71" fmla="*/ 22 h 47"/>
                <a:gd name="T72" fmla="*/ 25 w 47"/>
                <a:gd name="T73" fmla="*/ 16 h 47"/>
                <a:gd name="T74" fmla="*/ 31 w 47"/>
                <a:gd name="T7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7">
                  <a:moveTo>
                    <a:pt x="41" y="22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5" y="14"/>
                    <a:pt x="45" y="1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0"/>
                    <a:pt x="35" y="1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1"/>
                    <a:pt x="32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4" y="2"/>
                    <a:pt x="14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12"/>
                    <a:pt x="10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2" y="15"/>
                    <a:pt x="2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12" y="37"/>
                    <a:pt x="12" y="3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6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5" y="42"/>
                    <a:pt x="25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33" y="45"/>
                    <a:pt x="33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7" y="35"/>
                    <a:pt x="37" y="35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45" y="32"/>
                    <a:pt x="45" y="32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6"/>
                    <a:pt x="41" y="22"/>
                    <a:pt x="41" y="22"/>
                  </a:cubicBezTo>
                  <a:close/>
                  <a:moveTo>
                    <a:pt x="31" y="25"/>
                  </a:moveTo>
                  <a:cubicBezTo>
                    <a:pt x="30" y="29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5"/>
                    <a:pt x="25" y="16"/>
                  </a:cubicBezTo>
                  <a:cubicBezTo>
                    <a:pt x="29" y="17"/>
                    <a:pt x="32" y="21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</p:grpSp>
      <p:sp>
        <p:nvSpPr>
          <p:cNvPr id="50" name="文本框 13"/>
          <p:cNvSpPr txBox="1"/>
          <p:nvPr/>
        </p:nvSpPr>
        <p:spPr>
          <a:xfrm>
            <a:off x="7525387" y="4116705"/>
            <a:ext cx="3251200" cy="1321435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24-36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 新一代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IM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，通过自主研发智能产品应用和软硬件集成，开发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5000-10000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家智能客服，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3000-5000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家专家顾问用户，软硬件集成用户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</a:t>
            </a:r>
            <a:r>
              <a:rPr lang="zh-CN" altLang="en-US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。销售额达</a:t>
            </a:r>
            <a:r>
              <a:rPr lang="en-US" altLang="zh-CN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10</a:t>
            </a:r>
            <a:r>
              <a:rPr lang="zh-CN" altLang="en-US" sz="1335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charset="-122"/>
              </a:rPr>
              <a:t>亿元以上。</a:t>
            </a:r>
            <a:endParaRPr lang="zh-CN" altLang="en-US" sz="1335" b="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603001" y="3999687"/>
            <a:ext cx="422291" cy="403672"/>
            <a:chOff x="3294063" y="754063"/>
            <a:chExt cx="5600701" cy="5353051"/>
          </a:xfrm>
          <a:solidFill>
            <a:schemeClr val="bg1"/>
          </a:solidFill>
        </p:grpSpPr>
        <p:sp>
          <p:nvSpPr>
            <p:cNvPr id="52" name="Freeform 458"/>
            <p:cNvSpPr/>
            <p:nvPr/>
          </p:nvSpPr>
          <p:spPr bwMode="auto">
            <a:xfrm>
              <a:off x="8235951" y="3122613"/>
              <a:ext cx="658813" cy="307975"/>
            </a:xfrm>
            <a:custGeom>
              <a:avLst/>
              <a:gdLst>
                <a:gd name="T0" fmla="*/ 135 w 175"/>
                <a:gd name="T1" fmla="*/ 0 h 82"/>
                <a:gd name="T2" fmla="*/ 175 w 175"/>
                <a:gd name="T3" fmla="*/ 41 h 82"/>
                <a:gd name="T4" fmla="*/ 135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5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5" y="0"/>
                  </a:moveTo>
                  <a:cubicBezTo>
                    <a:pt x="157" y="0"/>
                    <a:pt x="175" y="19"/>
                    <a:pt x="175" y="41"/>
                  </a:cubicBezTo>
                  <a:cubicBezTo>
                    <a:pt x="175" y="64"/>
                    <a:pt x="157" y="82"/>
                    <a:pt x="135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9" y="82"/>
                    <a:pt x="0" y="64"/>
                    <a:pt x="0" y="41"/>
                  </a:cubicBezTo>
                  <a:cubicBezTo>
                    <a:pt x="0" y="30"/>
                    <a:pt x="5" y="20"/>
                    <a:pt x="12" y="12"/>
                  </a:cubicBezTo>
                  <a:cubicBezTo>
                    <a:pt x="20" y="5"/>
                    <a:pt x="30" y="0"/>
                    <a:pt x="41" y="0"/>
                  </a:cubicBez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Freeform 459"/>
            <p:cNvSpPr/>
            <p:nvPr/>
          </p:nvSpPr>
          <p:spPr bwMode="auto">
            <a:xfrm>
              <a:off x="7646988" y="1539876"/>
              <a:ext cx="571500" cy="587375"/>
            </a:xfrm>
            <a:custGeom>
              <a:avLst/>
              <a:gdLst>
                <a:gd name="T0" fmla="*/ 136 w 152"/>
                <a:gd name="T1" fmla="*/ 16 h 156"/>
                <a:gd name="T2" fmla="*/ 136 w 152"/>
                <a:gd name="T3" fmla="*/ 74 h 156"/>
                <a:gd name="T4" fmla="*/ 70 w 152"/>
                <a:gd name="T5" fmla="*/ 140 h 156"/>
                <a:gd name="T6" fmla="*/ 12 w 152"/>
                <a:gd name="T7" fmla="*/ 140 h 156"/>
                <a:gd name="T8" fmla="*/ 0 w 152"/>
                <a:gd name="T9" fmla="*/ 111 h 156"/>
                <a:gd name="T10" fmla="*/ 12 w 152"/>
                <a:gd name="T11" fmla="*/ 82 h 156"/>
                <a:gd name="T12" fmla="*/ 78 w 152"/>
                <a:gd name="T13" fmla="*/ 16 h 156"/>
                <a:gd name="T14" fmla="*/ 136 w 152"/>
                <a:gd name="T15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36" y="16"/>
                  </a:moveTo>
                  <a:cubicBezTo>
                    <a:pt x="152" y="32"/>
                    <a:pt x="152" y="58"/>
                    <a:pt x="136" y="74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54" y="156"/>
                    <a:pt x="28" y="156"/>
                    <a:pt x="12" y="140"/>
                  </a:cubicBezTo>
                  <a:cubicBezTo>
                    <a:pt x="4" y="132"/>
                    <a:pt x="0" y="121"/>
                    <a:pt x="0" y="111"/>
                  </a:cubicBezTo>
                  <a:cubicBezTo>
                    <a:pt x="0" y="100"/>
                    <a:pt x="4" y="90"/>
                    <a:pt x="12" y="8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94" y="0"/>
                    <a:pt x="120" y="0"/>
                    <a:pt x="13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Freeform 460"/>
            <p:cNvSpPr>
              <a:spLocks noEditPoints="1"/>
            </p:cNvSpPr>
            <p:nvPr/>
          </p:nvSpPr>
          <p:spPr bwMode="auto">
            <a:xfrm>
              <a:off x="4170363" y="1525588"/>
              <a:ext cx="3863975" cy="3567113"/>
            </a:xfrm>
            <a:custGeom>
              <a:avLst/>
              <a:gdLst>
                <a:gd name="T0" fmla="*/ 1028 w 1028"/>
                <a:gd name="T1" fmla="*/ 514 h 949"/>
                <a:gd name="T2" fmla="*/ 787 w 1028"/>
                <a:gd name="T3" fmla="*/ 949 h 949"/>
                <a:gd name="T4" fmla="*/ 241 w 1028"/>
                <a:gd name="T5" fmla="*/ 949 h 949"/>
                <a:gd name="T6" fmla="*/ 0 w 1028"/>
                <a:gd name="T7" fmla="*/ 514 h 949"/>
                <a:gd name="T8" fmla="*/ 514 w 1028"/>
                <a:gd name="T9" fmla="*/ 0 h 949"/>
                <a:gd name="T10" fmla="*/ 1028 w 1028"/>
                <a:gd name="T11" fmla="*/ 514 h 949"/>
                <a:gd name="T12" fmla="*/ 714 w 1028"/>
                <a:gd name="T13" fmla="*/ 345 h 949"/>
                <a:gd name="T14" fmla="*/ 714 w 1028"/>
                <a:gd name="T15" fmla="*/ 251 h 949"/>
                <a:gd name="T16" fmla="*/ 632 w 1028"/>
                <a:gd name="T17" fmla="*/ 187 h 949"/>
                <a:gd name="T18" fmla="*/ 563 w 1028"/>
                <a:gd name="T19" fmla="*/ 187 h 949"/>
                <a:gd name="T20" fmla="*/ 563 w 1028"/>
                <a:gd name="T21" fmla="*/ 153 h 949"/>
                <a:gd name="T22" fmla="*/ 466 w 1028"/>
                <a:gd name="T23" fmla="*/ 153 h 949"/>
                <a:gd name="T24" fmla="*/ 466 w 1028"/>
                <a:gd name="T25" fmla="*/ 187 h 949"/>
                <a:gd name="T26" fmla="*/ 397 w 1028"/>
                <a:gd name="T27" fmla="*/ 187 h 949"/>
                <a:gd name="T28" fmla="*/ 316 w 1028"/>
                <a:gd name="T29" fmla="*/ 251 h 949"/>
                <a:gd name="T30" fmla="*/ 316 w 1028"/>
                <a:gd name="T31" fmla="*/ 438 h 949"/>
                <a:gd name="T32" fmla="*/ 397 w 1028"/>
                <a:gd name="T33" fmla="*/ 503 h 949"/>
                <a:gd name="T34" fmla="*/ 466 w 1028"/>
                <a:gd name="T35" fmla="*/ 503 h 949"/>
                <a:gd name="T36" fmla="*/ 466 w 1028"/>
                <a:gd name="T37" fmla="*/ 701 h 949"/>
                <a:gd name="T38" fmla="*/ 440 w 1028"/>
                <a:gd name="T39" fmla="*/ 701 h 949"/>
                <a:gd name="T40" fmla="*/ 389 w 1028"/>
                <a:gd name="T41" fmla="*/ 661 h 949"/>
                <a:gd name="T42" fmla="*/ 389 w 1028"/>
                <a:gd name="T43" fmla="*/ 602 h 949"/>
                <a:gd name="T44" fmla="*/ 315 w 1028"/>
                <a:gd name="T45" fmla="*/ 602 h 949"/>
                <a:gd name="T46" fmla="*/ 315 w 1028"/>
                <a:gd name="T47" fmla="*/ 696 h 949"/>
                <a:gd name="T48" fmla="*/ 396 w 1028"/>
                <a:gd name="T49" fmla="*/ 760 h 949"/>
                <a:gd name="T50" fmla="*/ 466 w 1028"/>
                <a:gd name="T51" fmla="*/ 760 h 949"/>
                <a:gd name="T52" fmla="*/ 466 w 1028"/>
                <a:gd name="T53" fmla="*/ 796 h 949"/>
                <a:gd name="T54" fmla="*/ 563 w 1028"/>
                <a:gd name="T55" fmla="*/ 796 h 949"/>
                <a:gd name="T56" fmla="*/ 563 w 1028"/>
                <a:gd name="T57" fmla="*/ 760 h 949"/>
                <a:gd name="T58" fmla="*/ 632 w 1028"/>
                <a:gd name="T59" fmla="*/ 760 h 949"/>
                <a:gd name="T60" fmla="*/ 713 w 1028"/>
                <a:gd name="T61" fmla="*/ 696 h 949"/>
                <a:gd name="T62" fmla="*/ 713 w 1028"/>
                <a:gd name="T63" fmla="*/ 509 h 949"/>
                <a:gd name="T64" fmla="*/ 632 w 1028"/>
                <a:gd name="T65" fmla="*/ 444 h 949"/>
                <a:gd name="T66" fmla="*/ 563 w 1028"/>
                <a:gd name="T67" fmla="*/ 444 h 949"/>
                <a:gd name="T68" fmla="*/ 563 w 1028"/>
                <a:gd name="T69" fmla="*/ 246 h 949"/>
                <a:gd name="T70" fmla="*/ 588 w 1028"/>
                <a:gd name="T71" fmla="*/ 246 h 949"/>
                <a:gd name="T72" fmla="*/ 639 w 1028"/>
                <a:gd name="T73" fmla="*/ 286 h 949"/>
                <a:gd name="T74" fmla="*/ 639 w 1028"/>
                <a:gd name="T75" fmla="*/ 345 h 949"/>
                <a:gd name="T76" fmla="*/ 714 w 1028"/>
                <a:gd name="T77" fmla="*/ 345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8" h="949">
                  <a:moveTo>
                    <a:pt x="1028" y="514"/>
                  </a:moveTo>
                  <a:cubicBezTo>
                    <a:pt x="1028" y="697"/>
                    <a:pt x="932" y="858"/>
                    <a:pt x="787" y="949"/>
                  </a:cubicBezTo>
                  <a:cubicBezTo>
                    <a:pt x="241" y="949"/>
                    <a:pt x="241" y="949"/>
                    <a:pt x="241" y="949"/>
                  </a:cubicBezTo>
                  <a:cubicBezTo>
                    <a:pt x="97" y="858"/>
                    <a:pt x="0" y="697"/>
                    <a:pt x="0" y="514"/>
                  </a:cubicBezTo>
                  <a:cubicBezTo>
                    <a:pt x="0" y="230"/>
                    <a:pt x="231" y="0"/>
                    <a:pt x="514" y="0"/>
                  </a:cubicBezTo>
                  <a:cubicBezTo>
                    <a:pt x="798" y="0"/>
                    <a:pt x="1028" y="230"/>
                    <a:pt x="1028" y="514"/>
                  </a:cubicBezTo>
                  <a:close/>
                  <a:moveTo>
                    <a:pt x="714" y="345"/>
                  </a:moveTo>
                  <a:cubicBezTo>
                    <a:pt x="714" y="251"/>
                    <a:pt x="714" y="251"/>
                    <a:pt x="714" y="251"/>
                  </a:cubicBezTo>
                  <a:cubicBezTo>
                    <a:pt x="714" y="216"/>
                    <a:pt x="677" y="187"/>
                    <a:pt x="632" y="187"/>
                  </a:cubicBezTo>
                  <a:cubicBezTo>
                    <a:pt x="563" y="187"/>
                    <a:pt x="563" y="187"/>
                    <a:pt x="563" y="187"/>
                  </a:cubicBezTo>
                  <a:cubicBezTo>
                    <a:pt x="563" y="153"/>
                    <a:pt x="563" y="153"/>
                    <a:pt x="563" y="153"/>
                  </a:cubicBezTo>
                  <a:cubicBezTo>
                    <a:pt x="466" y="153"/>
                    <a:pt x="466" y="153"/>
                    <a:pt x="466" y="153"/>
                  </a:cubicBezTo>
                  <a:cubicBezTo>
                    <a:pt x="466" y="187"/>
                    <a:pt x="466" y="187"/>
                    <a:pt x="466" y="187"/>
                  </a:cubicBezTo>
                  <a:cubicBezTo>
                    <a:pt x="397" y="187"/>
                    <a:pt x="397" y="187"/>
                    <a:pt x="397" y="187"/>
                  </a:cubicBezTo>
                  <a:cubicBezTo>
                    <a:pt x="352" y="187"/>
                    <a:pt x="316" y="216"/>
                    <a:pt x="316" y="251"/>
                  </a:cubicBezTo>
                  <a:cubicBezTo>
                    <a:pt x="316" y="438"/>
                    <a:pt x="316" y="438"/>
                    <a:pt x="316" y="438"/>
                  </a:cubicBezTo>
                  <a:cubicBezTo>
                    <a:pt x="316" y="474"/>
                    <a:pt x="352" y="503"/>
                    <a:pt x="397" y="503"/>
                  </a:cubicBezTo>
                  <a:cubicBezTo>
                    <a:pt x="466" y="503"/>
                    <a:pt x="466" y="503"/>
                    <a:pt x="466" y="503"/>
                  </a:cubicBezTo>
                  <a:cubicBezTo>
                    <a:pt x="466" y="701"/>
                    <a:pt x="466" y="701"/>
                    <a:pt x="466" y="701"/>
                  </a:cubicBezTo>
                  <a:cubicBezTo>
                    <a:pt x="440" y="701"/>
                    <a:pt x="440" y="701"/>
                    <a:pt x="440" y="701"/>
                  </a:cubicBezTo>
                  <a:cubicBezTo>
                    <a:pt x="412" y="701"/>
                    <a:pt x="389" y="683"/>
                    <a:pt x="389" y="661"/>
                  </a:cubicBezTo>
                  <a:cubicBezTo>
                    <a:pt x="389" y="602"/>
                    <a:pt x="389" y="602"/>
                    <a:pt x="389" y="602"/>
                  </a:cubicBezTo>
                  <a:cubicBezTo>
                    <a:pt x="315" y="602"/>
                    <a:pt x="315" y="602"/>
                    <a:pt x="315" y="602"/>
                  </a:cubicBezTo>
                  <a:cubicBezTo>
                    <a:pt x="315" y="696"/>
                    <a:pt x="315" y="696"/>
                    <a:pt x="315" y="696"/>
                  </a:cubicBezTo>
                  <a:cubicBezTo>
                    <a:pt x="315" y="731"/>
                    <a:pt x="351" y="760"/>
                    <a:pt x="396" y="760"/>
                  </a:cubicBezTo>
                  <a:cubicBezTo>
                    <a:pt x="466" y="760"/>
                    <a:pt x="466" y="760"/>
                    <a:pt x="466" y="760"/>
                  </a:cubicBezTo>
                  <a:cubicBezTo>
                    <a:pt x="466" y="796"/>
                    <a:pt x="466" y="796"/>
                    <a:pt x="466" y="796"/>
                  </a:cubicBezTo>
                  <a:cubicBezTo>
                    <a:pt x="563" y="796"/>
                    <a:pt x="563" y="796"/>
                    <a:pt x="563" y="796"/>
                  </a:cubicBezTo>
                  <a:cubicBezTo>
                    <a:pt x="563" y="760"/>
                    <a:pt x="563" y="760"/>
                    <a:pt x="563" y="760"/>
                  </a:cubicBezTo>
                  <a:cubicBezTo>
                    <a:pt x="632" y="760"/>
                    <a:pt x="632" y="760"/>
                    <a:pt x="632" y="760"/>
                  </a:cubicBezTo>
                  <a:cubicBezTo>
                    <a:pt x="677" y="760"/>
                    <a:pt x="713" y="731"/>
                    <a:pt x="713" y="696"/>
                  </a:cubicBezTo>
                  <a:cubicBezTo>
                    <a:pt x="713" y="509"/>
                    <a:pt x="713" y="509"/>
                    <a:pt x="713" y="509"/>
                  </a:cubicBezTo>
                  <a:cubicBezTo>
                    <a:pt x="713" y="473"/>
                    <a:pt x="677" y="444"/>
                    <a:pt x="632" y="444"/>
                  </a:cubicBezTo>
                  <a:cubicBezTo>
                    <a:pt x="563" y="444"/>
                    <a:pt x="563" y="444"/>
                    <a:pt x="563" y="444"/>
                  </a:cubicBezTo>
                  <a:cubicBezTo>
                    <a:pt x="563" y="246"/>
                    <a:pt x="563" y="246"/>
                    <a:pt x="563" y="246"/>
                  </a:cubicBezTo>
                  <a:cubicBezTo>
                    <a:pt x="588" y="246"/>
                    <a:pt x="588" y="246"/>
                    <a:pt x="588" y="246"/>
                  </a:cubicBezTo>
                  <a:cubicBezTo>
                    <a:pt x="617" y="246"/>
                    <a:pt x="639" y="264"/>
                    <a:pt x="639" y="286"/>
                  </a:cubicBezTo>
                  <a:cubicBezTo>
                    <a:pt x="639" y="345"/>
                    <a:pt x="639" y="345"/>
                    <a:pt x="639" y="345"/>
                  </a:cubicBezTo>
                  <a:lnTo>
                    <a:pt x="714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Freeform 461"/>
            <p:cNvSpPr/>
            <p:nvPr/>
          </p:nvSpPr>
          <p:spPr bwMode="auto">
            <a:xfrm>
              <a:off x="5187951" y="5254626"/>
              <a:ext cx="1827213" cy="209550"/>
            </a:xfrm>
            <a:custGeom>
              <a:avLst/>
              <a:gdLst>
                <a:gd name="T0" fmla="*/ 436 w 486"/>
                <a:gd name="T1" fmla="*/ 0 h 56"/>
                <a:gd name="T2" fmla="*/ 486 w 486"/>
                <a:gd name="T3" fmla="*/ 28 h 56"/>
                <a:gd name="T4" fmla="*/ 436 w 486"/>
                <a:gd name="T5" fmla="*/ 56 h 56"/>
                <a:gd name="T6" fmla="*/ 51 w 486"/>
                <a:gd name="T7" fmla="*/ 56 h 56"/>
                <a:gd name="T8" fmla="*/ 0 w 486"/>
                <a:gd name="T9" fmla="*/ 28 h 56"/>
                <a:gd name="T10" fmla="*/ 15 w 486"/>
                <a:gd name="T11" fmla="*/ 8 h 56"/>
                <a:gd name="T12" fmla="*/ 51 w 486"/>
                <a:gd name="T13" fmla="*/ 0 h 56"/>
                <a:gd name="T14" fmla="*/ 436 w 486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" h="56">
                  <a:moveTo>
                    <a:pt x="436" y="0"/>
                  </a:moveTo>
                  <a:cubicBezTo>
                    <a:pt x="464" y="0"/>
                    <a:pt x="486" y="13"/>
                    <a:pt x="486" y="28"/>
                  </a:cubicBezTo>
                  <a:cubicBezTo>
                    <a:pt x="486" y="44"/>
                    <a:pt x="464" y="56"/>
                    <a:pt x="436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23" y="56"/>
                    <a:pt x="0" y="44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1" y="0"/>
                  </a:cubicBez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Freeform 462"/>
            <p:cNvSpPr/>
            <p:nvPr/>
          </p:nvSpPr>
          <p:spPr bwMode="auto">
            <a:xfrm>
              <a:off x="5368926" y="5576888"/>
              <a:ext cx="1470025" cy="211138"/>
            </a:xfrm>
            <a:custGeom>
              <a:avLst/>
              <a:gdLst>
                <a:gd name="T0" fmla="*/ 341 w 391"/>
                <a:gd name="T1" fmla="*/ 0 h 56"/>
                <a:gd name="T2" fmla="*/ 391 w 391"/>
                <a:gd name="T3" fmla="*/ 28 h 56"/>
                <a:gd name="T4" fmla="*/ 341 w 391"/>
                <a:gd name="T5" fmla="*/ 56 h 56"/>
                <a:gd name="T6" fmla="*/ 50 w 391"/>
                <a:gd name="T7" fmla="*/ 56 h 56"/>
                <a:gd name="T8" fmla="*/ 0 w 391"/>
                <a:gd name="T9" fmla="*/ 28 h 56"/>
                <a:gd name="T10" fmla="*/ 14 w 391"/>
                <a:gd name="T11" fmla="*/ 8 h 56"/>
                <a:gd name="T12" fmla="*/ 50 w 391"/>
                <a:gd name="T13" fmla="*/ 0 h 56"/>
                <a:gd name="T14" fmla="*/ 341 w 391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56">
                  <a:moveTo>
                    <a:pt x="341" y="0"/>
                  </a:moveTo>
                  <a:cubicBezTo>
                    <a:pt x="369" y="0"/>
                    <a:pt x="391" y="12"/>
                    <a:pt x="391" y="28"/>
                  </a:cubicBezTo>
                  <a:cubicBezTo>
                    <a:pt x="391" y="43"/>
                    <a:pt x="369" y="56"/>
                    <a:pt x="341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2" y="56"/>
                    <a:pt x="0" y="43"/>
                    <a:pt x="0" y="28"/>
                  </a:cubicBezTo>
                  <a:cubicBezTo>
                    <a:pt x="0" y="20"/>
                    <a:pt x="5" y="13"/>
                    <a:pt x="14" y="8"/>
                  </a:cubicBezTo>
                  <a:cubicBezTo>
                    <a:pt x="24" y="3"/>
                    <a:pt x="36" y="0"/>
                    <a:pt x="50" y="0"/>
                  </a:cubicBezTo>
                  <a:lnTo>
                    <a:pt x="3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Freeform 463"/>
            <p:cNvSpPr/>
            <p:nvPr/>
          </p:nvSpPr>
          <p:spPr bwMode="auto">
            <a:xfrm>
              <a:off x="5556251" y="5895976"/>
              <a:ext cx="1090613" cy="211138"/>
            </a:xfrm>
            <a:custGeom>
              <a:avLst/>
              <a:gdLst>
                <a:gd name="T0" fmla="*/ 240 w 290"/>
                <a:gd name="T1" fmla="*/ 0 h 56"/>
                <a:gd name="T2" fmla="*/ 290 w 290"/>
                <a:gd name="T3" fmla="*/ 28 h 56"/>
                <a:gd name="T4" fmla="*/ 240 w 290"/>
                <a:gd name="T5" fmla="*/ 56 h 56"/>
                <a:gd name="T6" fmla="*/ 50 w 290"/>
                <a:gd name="T7" fmla="*/ 56 h 56"/>
                <a:gd name="T8" fmla="*/ 0 w 290"/>
                <a:gd name="T9" fmla="*/ 28 h 56"/>
                <a:gd name="T10" fmla="*/ 15 w 290"/>
                <a:gd name="T11" fmla="*/ 8 h 56"/>
                <a:gd name="T12" fmla="*/ 50 w 290"/>
                <a:gd name="T13" fmla="*/ 0 h 56"/>
                <a:gd name="T14" fmla="*/ 240 w 290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56">
                  <a:moveTo>
                    <a:pt x="240" y="0"/>
                  </a:moveTo>
                  <a:cubicBezTo>
                    <a:pt x="268" y="0"/>
                    <a:pt x="290" y="12"/>
                    <a:pt x="290" y="28"/>
                  </a:cubicBezTo>
                  <a:cubicBezTo>
                    <a:pt x="290" y="43"/>
                    <a:pt x="268" y="56"/>
                    <a:pt x="24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3" y="56"/>
                    <a:pt x="0" y="43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0" y="0"/>
                  </a:cubicBez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8" name="Freeform 464"/>
            <p:cNvSpPr/>
            <p:nvPr/>
          </p:nvSpPr>
          <p:spPr bwMode="auto">
            <a:xfrm>
              <a:off x="6286501" y="3416301"/>
              <a:ext cx="285750" cy="744538"/>
            </a:xfrm>
            <a:custGeom>
              <a:avLst/>
              <a:gdLst>
                <a:gd name="T0" fmla="*/ 76 w 76"/>
                <a:gd name="T1" fmla="*/ 41 h 198"/>
                <a:gd name="T2" fmla="*/ 76 w 76"/>
                <a:gd name="T3" fmla="*/ 158 h 198"/>
                <a:gd name="T4" fmla="*/ 25 w 76"/>
                <a:gd name="T5" fmla="*/ 198 h 198"/>
                <a:gd name="T6" fmla="*/ 0 w 76"/>
                <a:gd name="T7" fmla="*/ 198 h 198"/>
                <a:gd name="T8" fmla="*/ 0 w 76"/>
                <a:gd name="T9" fmla="*/ 0 h 198"/>
                <a:gd name="T10" fmla="*/ 25 w 76"/>
                <a:gd name="T11" fmla="*/ 0 h 198"/>
                <a:gd name="T12" fmla="*/ 76 w 76"/>
                <a:gd name="T13" fmla="*/ 4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41"/>
                  </a:moveTo>
                  <a:cubicBezTo>
                    <a:pt x="76" y="158"/>
                    <a:pt x="76" y="158"/>
                    <a:pt x="76" y="158"/>
                  </a:cubicBezTo>
                  <a:cubicBezTo>
                    <a:pt x="76" y="180"/>
                    <a:pt x="53" y="198"/>
                    <a:pt x="25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3" y="0"/>
                    <a:pt x="76" y="18"/>
                    <a:pt x="7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Freeform 465"/>
            <p:cNvSpPr/>
            <p:nvPr/>
          </p:nvSpPr>
          <p:spPr bwMode="auto">
            <a:xfrm>
              <a:off x="5948363" y="754063"/>
              <a:ext cx="307975" cy="658813"/>
            </a:xfrm>
            <a:custGeom>
              <a:avLst/>
              <a:gdLst>
                <a:gd name="T0" fmla="*/ 82 w 82"/>
                <a:gd name="T1" fmla="*/ 41 h 175"/>
                <a:gd name="T2" fmla="*/ 82 w 82"/>
                <a:gd name="T3" fmla="*/ 134 h 175"/>
                <a:gd name="T4" fmla="*/ 41 w 82"/>
                <a:gd name="T5" fmla="*/ 175 h 175"/>
                <a:gd name="T6" fmla="*/ 12 w 82"/>
                <a:gd name="T7" fmla="*/ 163 h 175"/>
                <a:gd name="T8" fmla="*/ 0 w 82"/>
                <a:gd name="T9" fmla="*/ 134 h 175"/>
                <a:gd name="T10" fmla="*/ 0 w 82"/>
                <a:gd name="T11" fmla="*/ 41 h 175"/>
                <a:gd name="T12" fmla="*/ 41 w 82"/>
                <a:gd name="T13" fmla="*/ 0 h 175"/>
                <a:gd name="T14" fmla="*/ 82 w 82"/>
                <a:gd name="T15" fmla="*/ 4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75">
                  <a:moveTo>
                    <a:pt x="82" y="41"/>
                  </a:moveTo>
                  <a:cubicBezTo>
                    <a:pt x="82" y="134"/>
                    <a:pt x="82" y="134"/>
                    <a:pt x="82" y="134"/>
                  </a:cubicBezTo>
                  <a:cubicBezTo>
                    <a:pt x="82" y="157"/>
                    <a:pt x="64" y="175"/>
                    <a:pt x="41" y="175"/>
                  </a:cubicBezTo>
                  <a:cubicBezTo>
                    <a:pt x="30" y="175"/>
                    <a:pt x="20" y="171"/>
                    <a:pt x="12" y="163"/>
                  </a:cubicBezTo>
                  <a:cubicBezTo>
                    <a:pt x="5" y="156"/>
                    <a:pt x="0" y="146"/>
                    <a:pt x="0" y="1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Freeform 466"/>
            <p:cNvSpPr/>
            <p:nvPr/>
          </p:nvSpPr>
          <p:spPr bwMode="auto">
            <a:xfrm>
              <a:off x="5635626" y="2449513"/>
              <a:ext cx="285750" cy="744538"/>
            </a:xfrm>
            <a:custGeom>
              <a:avLst/>
              <a:gdLst>
                <a:gd name="T0" fmla="*/ 76 w 76"/>
                <a:gd name="T1" fmla="*/ 0 h 198"/>
                <a:gd name="T2" fmla="*/ 76 w 76"/>
                <a:gd name="T3" fmla="*/ 198 h 198"/>
                <a:gd name="T4" fmla="*/ 51 w 76"/>
                <a:gd name="T5" fmla="*/ 198 h 198"/>
                <a:gd name="T6" fmla="*/ 0 w 76"/>
                <a:gd name="T7" fmla="*/ 157 h 198"/>
                <a:gd name="T8" fmla="*/ 0 w 76"/>
                <a:gd name="T9" fmla="*/ 40 h 198"/>
                <a:gd name="T10" fmla="*/ 51 w 76"/>
                <a:gd name="T11" fmla="*/ 0 h 198"/>
                <a:gd name="T12" fmla="*/ 76 w 76"/>
                <a:gd name="T1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0"/>
                  </a:moveTo>
                  <a:cubicBezTo>
                    <a:pt x="76" y="198"/>
                    <a:pt x="76" y="198"/>
                    <a:pt x="76" y="198"/>
                  </a:cubicBezTo>
                  <a:cubicBezTo>
                    <a:pt x="51" y="198"/>
                    <a:pt x="51" y="198"/>
                    <a:pt x="51" y="198"/>
                  </a:cubicBezTo>
                  <a:cubicBezTo>
                    <a:pt x="23" y="198"/>
                    <a:pt x="0" y="180"/>
                    <a:pt x="0" y="15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1" y="0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Freeform 467"/>
            <p:cNvSpPr/>
            <p:nvPr/>
          </p:nvSpPr>
          <p:spPr bwMode="auto">
            <a:xfrm>
              <a:off x="3951288" y="1539876"/>
              <a:ext cx="571500" cy="587375"/>
            </a:xfrm>
            <a:custGeom>
              <a:avLst/>
              <a:gdLst>
                <a:gd name="T0" fmla="*/ 140 w 152"/>
                <a:gd name="T1" fmla="*/ 82 h 156"/>
                <a:gd name="T2" fmla="*/ 152 w 152"/>
                <a:gd name="T3" fmla="*/ 111 h 156"/>
                <a:gd name="T4" fmla="*/ 140 w 152"/>
                <a:gd name="T5" fmla="*/ 140 h 156"/>
                <a:gd name="T6" fmla="*/ 82 w 152"/>
                <a:gd name="T7" fmla="*/ 140 h 156"/>
                <a:gd name="T8" fmla="*/ 16 w 152"/>
                <a:gd name="T9" fmla="*/ 74 h 156"/>
                <a:gd name="T10" fmla="*/ 16 w 152"/>
                <a:gd name="T11" fmla="*/ 16 h 156"/>
                <a:gd name="T12" fmla="*/ 74 w 152"/>
                <a:gd name="T13" fmla="*/ 16 h 156"/>
                <a:gd name="T14" fmla="*/ 140 w 152"/>
                <a:gd name="T15" fmla="*/ 8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40" y="82"/>
                  </a:moveTo>
                  <a:cubicBezTo>
                    <a:pt x="148" y="90"/>
                    <a:pt x="152" y="100"/>
                    <a:pt x="152" y="111"/>
                  </a:cubicBezTo>
                  <a:cubicBezTo>
                    <a:pt x="152" y="121"/>
                    <a:pt x="148" y="132"/>
                    <a:pt x="140" y="140"/>
                  </a:cubicBezTo>
                  <a:cubicBezTo>
                    <a:pt x="124" y="156"/>
                    <a:pt x="98" y="156"/>
                    <a:pt x="82" y="14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0" y="58"/>
                    <a:pt x="0" y="32"/>
                    <a:pt x="16" y="16"/>
                  </a:cubicBezTo>
                  <a:cubicBezTo>
                    <a:pt x="32" y="0"/>
                    <a:pt x="58" y="0"/>
                    <a:pt x="74" y="16"/>
                  </a:cubicBezTo>
                  <a:lnTo>
                    <a:pt x="14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Freeform 468"/>
            <p:cNvSpPr/>
            <p:nvPr/>
          </p:nvSpPr>
          <p:spPr bwMode="auto">
            <a:xfrm>
              <a:off x="3294063" y="3122613"/>
              <a:ext cx="657225" cy="307975"/>
            </a:xfrm>
            <a:custGeom>
              <a:avLst/>
              <a:gdLst>
                <a:gd name="T0" fmla="*/ 134 w 175"/>
                <a:gd name="T1" fmla="*/ 0 h 82"/>
                <a:gd name="T2" fmla="*/ 175 w 175"/>
                <a:gd name="T3" fmla="*/ 41 h 82"/>
                <a:gd name="T4" fmla="*/ 134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4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4" y="0"/>
                  </a:moveTo>
                  <a:cubicBezTo>
                    <a:pt x="156" y="0"/>
                    <a:pt x="175" y="19"/>
                    <a:pt x="175" y="41"/>
                  </a:cubicBezTo>
                  <a:cubicBezTo>
                    <a:pt x="175" y="64"/>
                    <a:pt x="156" y="82"/>
                    <a:pt x="134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8" y="82"/>
                    <a:pt x="0" y="64"/>
                    <a:pt x="0" y="41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19" y="5"/>
                    <a:pt x="29" y="0"/>
                    <a:pt x="41" y="0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65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3" name="矩形 3"/>
          <p:cNvSpPr>
            <a:spLocks noChangeArrowheads="1"/>
          </p:cNvSpPr>
          <p:nvPr/>
        </p:nvSpPr>
        <p:spPr bwMode="auto">
          <a:xfrm>
            <a:off x="2168255" y="4471459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lstStyle/>
          <a:p>
            <a:pPr algn="l"/>
            <a:r>
              <a:rPr lang="en-US" altLang="zh-CN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5品牌建立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阶段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64" name="文本框 13"/>
          <p:cNvSpPr txBox="1"/>
          <p:nvPr/>
        </p:nvSpPr>
        <p:spPr>
          <a:xfrm>
            <a:off x="618913" y="4825153"/>
            <a:ext cx="3407833" cy="828040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36-48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 新一代专家系统</a:t>
            </a:r>
            <a:endParaRPr lang="zh-CN" altLang="en-US" sz="1335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新一代操作系统，与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家国际企业建立战略合作关系，实现销售收入</a:t>
            </a:r>
            <a:r>
              <a:rPr lang="en-US" altLang="zh-CN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45</a:t>
            </a:r>
            <a:r>
              <a:rPr lang="zh-CN" altLang="en-US" sz="1335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亿元</a:t>
            </a:r>
            <a:r>
              <a:rPr lang="zh-CN" altLang="en-US" sz="1335" b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en-US" sz="1335" b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65" name="Group 23"/>
          <p:cNvGrpSpPr/>
          <p:nvPr/>
        </p:nvGrpSpPr>
        <p:grpSpPr>
          <a:xfrm>
            <a:off x="4636865" y="4750859"/>
            <a:ext cx="342593" cy="298671"/>
            <a:chOff x="7540014" y="4306907"/>
            <a:chExt cx="389342" cy="339426"/>
          </a:xfrm>
          <a:solidFill>
            <a:schemeClr val="bg1"/>
          </a:solidFill>
        </p:grpSpPr>
        <p:sp>
          <p:nvSpPr>
            <p:cNvPr id="66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67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68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69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0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1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2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3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4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5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76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</p:grpSp>
      <p:sp>
        <p:nvSpPr>
          <p:cNvPr id="77" name="矩形 3"/>
          <p:cNvSpPr>
            <a:spLocks noChangeArrowheads="1"/>
          </p:cNvSpPr>
          <p:nvPr/>
        </p:nvSpPr>
        <p:spPr bwMode="auto">
          <a:xfrm>
            <a:off x="6677748" y="5667453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lstStyle/>
          <a:p>
            <a:r>
              <a:rPr lang="en-US" altLang="zh-CN" sz="2000" b="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6</a:t>
            </a:r>
            <a:r>
              <a:rPr lang="zh-CN" altLang="en-US" sz="2000" b="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行业领袖阶段</a:t>
            </a:r>
            <a:endParaRPr lang="zh-CN" altLang="en-US" sz="2000" b="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78" name="文本框 13"/>
          <p:cNvSpPr txBox="1"/>
          <p:nvPr/>
        </p:nvSpPr>
        <p:spPr>
          <a:xfrm>
            <a:off x="6664327" y="5959004"/>
            <a:ext cx="3251200" cy="334010"/>
          </a:xfrm>
          <a:prstGeom prst="rect">
            <a:avLst/>
          </a:prstGeom>
          <a:noFill/>
        </p:spPr>
        <p:txBody>
          <a:bodyPr wrap="square" lIns="87765" tIns="43881" rIns="87765" bIns="43881" rtlCol="0">
            <a:spAutoFit/>
          </a:bodyPr>
          <a:lstStyle/>
          <a:p>
            <a:pPr algn="l">
              <a:lnSpc>
                <a:spcPct val="120000"/>
              </a:lnSpc>
              <a:buNone/>
            </a:pPr>
            <a:r>
              <a:rPr lang="zh-CN" altLang="en-US" sz="1335" b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成为</a:t>
            </a:r>
            <a:r>
              <a:rPr lang="en-US" altLang="zh-CN" sz="1335" b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1335" b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领域的领军企业</a:t>
            </a:r>
            <a:endParaRPr lang="zh-CN" altLang="en-US" sz="1335" b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79" name="Group 9"/>
          <p:cNvGrpSpPr/>
          <p:nvPr/>
        </p:nvGrpSpPr>
        <p:grpSpPr>
          <a:xfrm>
            <a:off x="5591916" y="5877895"/>
            <a:ext cx="384811" cy="285347"/>
            <a:chOff x="4572000" y="3414713"/>
            <a:chExt cx="374651" cy="277813"/>
          </a:xfrm>
          <a:solidFill>
            <a:schemeClr val="bg1"/>
          </a:solidFill>
        </p:grpSpPr>
        <p:sp>
          <p:nvSpPr>
            <p:cNvPr id="80" name="Freeform 17"/>
            <p:cNvSpPr/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  <p:sp>
          <p:nvSpPr>
            <p:cNvPr id="81" name="Freeform 18"/>
            <p:cNvSpPr/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+mj-ea"/>
                <a:ea typeface="+mj-ea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3" name="Text Box 18"/>
          <p:cNvSpPr txBox="1">
            <a:spLocks noChangeArrowheads="1"/>
          </p:cNvSpPr>
          <p:nvPr/>
        </p:nvSpPr>
        <p:spPr bwMode="gray">
          <a:xfrm>
            <a:off x="682149" y="84497"/>
            <a:ext cx="4741776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发展规划</a:t>
            </a:r>
            <a:endParaRPr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7534839" y="2410672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p>
            <a:r>
              <a:rPr lang="en-US" altLang="zh-CN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市场培育阶段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85" name="矩形 3"/>
          <p:cNvSpPr>
            <a:spLocks noChangeArrowheads="1"/>
          </p:cNvSpPr>
          <p:nvPr/>
        </p:nvSpPr>
        <p:spPr bwMode="auto">
          <a:xfrm>
            <a:off x="7526232" y="3731472"/>
            <a:ext cx="185610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2" tIns="45722" rIns="91442" bIns="45722">
            <a:spAutoFit/>
          </a:bodyPr>
          <a:p>
            <a:pPr algn="l"/>
            <a:r>
              <a:rPr lang="en-US" altLang="zh-CN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4</a:t>
            </a: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产品扩展阶段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61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5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6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3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4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7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8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22" presetClass="entr" presetSubtype="4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22" presetClass="entr" presetSubtype="4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/>
          <p:bldP spid="42" grpId="0"/>
          <p:bldP spid="43" grpId="0" bldLvl="0" animBg="1"/>
          <p:bldP spid="44" grpId="0"/>
          <p:bldP spid="45" grpId="0"/>
          <p:bldP spid="50" grpId="0"/>
          <p:bldP spid="63" grpId="0"/>
          <p:bldP spid="64" grpId="0"/>
          <p:bldP spid="77" grpId="0"/>
          <p:bldP spid="78" grpId="0"/>
          <p:bldP spid="2" grpId="1"/>
          <p:bldP spid="2" grpId="3"/>
          <p:bldP spid="2" grpId="4"/>
          <p:bldP spid="85" grpId="0"/>
          <p:bldP spid="8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6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22" presetClass="entr" presetSubtype="4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22" presetClass="entr" presetSubtype="4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/>
          <p:bldP spid="42" grpId="0"/>
          <p:bldP spid="43" grpId="0" bldLvl="0" animBg="1"/>
          <p:bldP spid="44" grpId="0"/>
          <p:bldP spid="45" grpId="0"/>
          <p:bldP spid="50" grpId="0"/>
          <p:bldP spid="63" grpId="0"/>
          <p:bldP spid="64" grpId="0"/>
          <p:bldP spid="77" grpId="0"/>
          <p:bldP spid="78" grpId="0"/>
          <p:bldP spid="2" grpId="1"/>
          <p:bldP spid="2" grpId="3"/>
          <p:bldP spid="2" grpId="4"/>
          <p:bldP spid="85" grpId="0"/>
          <p:bldP spid="85" grpId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1111250" y="1409700"/>
          <a:ext cx="10086340" cy="5066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2560"/>
                <a:gridCol w="1102995"/>
                <a:gridCol w="1160145"/>
                <a:gridCol w="1191260"/>
                <a:gridCol w="1237615"/>
                <a:gridCol w="1330325"/>
                <a:gridCol w="1361440"/>
              </a:tblGrid>
              <a:tr h="4775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    年份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  计</a:t>
                      </a:r>
                      <a:endParaRPr lang="en-US" altLang="en-US" sz="16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基本研发情况（%）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95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328.05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753.52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</a:tr>
              <a:tr h="382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工资及福利费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456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1104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3174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5365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9108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19207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2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专利（版权）数量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880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专利（版权）费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2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联合开发费用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96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276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467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792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1045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2676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</a:tr>
              <a:tr h="382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行政费用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294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498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1506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房租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38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96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413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697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1525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</a:tr>
              <a:tr h="3816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设备购置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350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1380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2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修理费（服务器等）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0.80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2.50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3.50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</a:tr>
              <a:tr h="382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市场营销费用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650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830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3500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8000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13180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流动资金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300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3BC"/>
                    </a:solidFill>
                  </a:tcPr>
                </a:tc>
              </a:tr>
              <a:tr h="382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总成本费用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1148.8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2818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5638.5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11277.5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20333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41215.8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149600" y="777558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2000" b="1">
                <a:ea typeface="宋体" panose="02010600030101010101" pitchFamily="2" charset="-122"/>
              </a:rPr>
              <a:t>总成本费用估算表</a:t>
            </a:r>
            <a:endParaRPr lang="zh-CN" altLang="en-US" sz="2000" b="1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8365" y="104140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r"/>
            <a:r>
              <a:rPr lang="zh-CN" sz="1200" b="1" i="1">
                <a:ea typeface="宋体" panose="02010600030101010101" pitchFamily="2" charset="-122"/>
              </a:rPr>
              <a:t>单位：万元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文本框 44033"/>
          <p:cNvSpPr txBox="1"/>
          <p:nvPr/>
        </p:nvSpPr>
        <p:spPr>
          <a:xfrm>
            <a:off x="3937000" y="715645"/>
            <a:ext cx="5903913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/>
            <a:endParaRPr lang="zh-CN" altLang="en-US" sz="2000" i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lvl="0" indent="0" algn="ctr"/>
            <a:r>
              <a:rPr lang="zh-CN" altLang="en-US" sz="2000" i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                                                    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单位：万元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graphicFrame>
        <p:nvGraphicFramePr>
          <p:cNvPr id="44035" name="表格 44034"/>
          <p:cNvGraphicFramePr/>
          <p:nvPr/>
        </p:nvGraphicFramePr>
        <p:xfrm>
          <a:off x="2424113" y="1436370"/>
          <a:ext cx="7427595" cy="3380740"/>
        </p:xfrm>
        <a:graphic>
          <a:graphicData uri="http://schemas.openxmlformats.org/drawingml/2006/table">
            <a:tbl>
              <a:tblPr/>
              <a:tblGrid>
                <a:gridCol w="1936115"/>
                <a:gridCol w="1088390"/>
                <a:gridCol w="1095375"/>
                <a:gridCol w="1034415"/>
                <a:gridCol w="1003300"/>
                <a:gridCol w="1270000"/>
              </a:tblGrid>
              <a:tr h="592455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　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b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第一年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第二年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第三年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第四年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u="none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第五年</a:t>
                      </a:r>
                      <a:endParaRPr lang="zh-CN" altLang="en-US" sz="1600" b="1" u="none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9182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专业技术销售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350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4500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12800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143000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459000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19735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维护服务收入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80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1100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3020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59200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880600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</a:tr>
              <a:tr h="592455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自主产品销售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500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5000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120000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350000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59182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总收入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430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6100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20820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322200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1689600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FEF"/>
                    </a:solidFill>
                  </a:tcPr>
                </a:tc>
              </a:tr>
              <a:tr h="592455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宋体" panose="02010600030101010101" pitchFamily="2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占全球市场份额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宋体" panose="02010600030101010101" pitchFamily="2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——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——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1.7%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30%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eaLnBrk="0" hangingPunct="0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sym typeface="宋体" panose="02010600030101010101" pitchFamily="2" charset="-122"/>
                        </a:rPr>
                        <a:t>52%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charset="-122"/>
                        <a:ea typeface="微软雅黑" panose="020B0503020204020204" charset="-122"/>
                        <a:sym typeface="宋体" panose="02010600030101010101" pitchFamily="2" charset="-122"/>
                      </a:endParaRPr>
                    </a:p>
                  </a:txBody>
                  <a:tcPr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653965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未来五年收入预测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7255" y="5521960"/>
            <a:ext cx="1028763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最终的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机器思维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赢家通吃</a:t>
            </a:r>
            <a:r>
              <a:rPr lang="zh-CN" altLang="en-US" sz="3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（杰克韦尔奇语）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67155" y="967105"/>
            <a:ext cx="9347200" cy="49244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强人工智能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项目，让机器像人一样学习、思维，与人交流，帮人做事！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技术居于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世界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领先水平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市场广阔，智能客服，智能搜索，智能个人助理，智能专家系统，智能计算服务，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潜力巨大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创始人具有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多年行业经验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，多家国际/国内大公司工作经验！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现已完成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核心版本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，完成可行性验证！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希望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融资2000万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，可分阶段投入，用于后续开发和市场运营。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gray">
          <a:xfrm>
            <a:off x="682149" y="84497"/>
            <a:ext cx="10694437" cy="42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13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融资需求及资金用途</a:t>
            </a:r>
            <a:endParaRPr lang="zh-CN" altLang="en-US" sz="213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 flipH="1" flipV="1">
            <a:off x="3600027" y="3236807"/>
            <a:ext cx="5196840" cy="20743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50" idx="0"/>
          </p:cNvCxnSpPr>
          <p:nvPr/>
        </p:nvCxnSpPr>
        <p:spPr>
          <a:xfrm flipV="1">
            <a:off x="2308860" y="3074458"/>
            <a:ext cx="6597227" cy="2368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40955" y="2673248"/>
            <a:ext cx="1886176" cy="848727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26315" y="4969075"/>
            <a:ext cx="1886176" cy="848727"/>
            <a:chOff x="1591195" y="3531391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圆角矩形 104"/>
            <p:cNvSpPr/>
            <p:nvPr/>
          </p:nvSpPr>
          <p:spPr>
            <a:xfrm>
              <a:off x="1591195" y="3531391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281231" y="2707065"/>
            <a:ext cx="1886176" cy="848727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04396" y="4991924"/>
            <a:ext cx="1886176" cy="848727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TextBox 24"/>
          <p:cNvSpPr txBox="1"/>
          <p:nvPr/>
        </p:nvSpPr>
        <p:spPr>
          <a:xfrm>
            <a:off x="2160575" y="304192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prstClr val="black"/>
                </a:solidFill>
                <a:latin typeface="+mj-ea"/>
                <a:ea typeface="+mj-ea"/>
                <a:sym typeface="+mn-ea"/>
              </a:rPr>
              <a:t>团队组建</a:t>
            </a:r>
            <a:endParaRPr lang="zh-CN" altLang="en-US" sz="2000" b="1" dirty="0" smtClean="0">
              <a:solidFill>
                <a:prstClr val="black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0" name="TextBox 25"/>
          <p:cNvSpPr txBox="1"/>
          <p:nvPr/>
        </p:nvSpPr>
        <p:spPr>
          <a:xfrm>
            <a:off x="8306269" y="307472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prstClr val="black"/>
                </a:solidFill>
                <a:latin typeface="+mj-ea"/>
                <a:ea typeface="+mj-ea"/>
                <a:sym typeface="+mn-ea"/>
              </a:rPr>
              <a:t>办公费用</a:t>
            </a:r>
            <a:endParaRPr lang="zh-CN" altLang="en-US" sz="2000" b="1" dirty="0" smtClean="0">
              <a:solidFill>
                <a:prstClr val="black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1" name="TextBox 26"/>
          <p:cNvSpPr txBox="1"/>
          <p:nvPr/>
        </p:nvSpPr>
        <p:spPr>
          <a:xfrm>
            <a:off x="1967541" y="531471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prstClr val="black"/>
                </a:solidFill>
                <a:latin typeface="+mj-ea"/>
                <a:ea typeface="+mj-ea"/>
                <a:sym typeface="+mn-ea"/>
              </a:rPr>
              <a:t>产品开发</a:t>
            </a:r>
            <a:endParaRPr lang="zh-CN" altLang="en-US" sz="2000" b="1" dirty="0">
              <a:solidFill>
                <a:prstClr val="black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2" name="TextBox 27"/>
          <p:cNvSpPr txBox="1"/>
          <p:nvPr/>
        </p:nvSpPr>
        <p:spPr>
          <a:xfrm>
            <a:off x="7919865" y="535611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prstClr val="black"/>
                </a:solidFill>
                <a:latin typeface="+mj-ea"/>
                <a:ea typeface="+mj-ea"/>
              </a:rPr>
              <a:t>运营推广</a:t>
            </a:r>
            <a:endParaRPr lang="zh-CN" altLang="en-US" sz="20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195324" y="3138967"/>
            <a:ext cx="1842767" cy="1842767"/>
            <a:chOff x="3746633" y="1810030"/>
            <a:chExt cx="1382075" cy="1382075"/>
          </a:xfrm>
        </p:grpSpPr>
        <p:grpSp>
          <p:nvGrpSpPr>
            <p:cNvPr id="54" name="组合 53"/>
            <p:cNvGrpSpPr/>
            <p:nvPr/>
          </p:nvGrpSpPr>
          <p:grpSpPr>
            <a:xfrm>
              <a:off x="3746633" y="18100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5" name="TextBox 30"/>
            <p:cNvSpPr txBox="1"/>
            <p:nvPr/>
          </p:nvSpPr>
          <p:spPr>
            <a:xfrm>
              <a:off x="3978122" y="2316812"/>
              <a:ext cx="926418" cy="493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135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资金</a:t>
              </a:r>
              <a:endParaRPr lang="en-US" altLang="zh-CN" sz="2135" b="1" dirty="0" smtClean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135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用途</a:t>
              </a:r>
              <a:endParaRPr lang="zh-CN" altLang="en-US" sz="2135" b="1" dirty="0" smtClean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TextBox 31"/>
          <p:cNvSpPr txBox="1"/>
          <p:nvPr/>
        </p:nvSpPr>
        <p:spPr>
          <a:xfrm>
            <a:off x="790375" y="3681089"/>
            <a:ext cx="3264363" cy="97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主要是技术研发部的扩建与运营</a:t>
            </a: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。扩建研发人员至</a:t>
            </a:r>
            <a:r>
              <a:rPr lang="en-US" altLang="zh-CN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3</a:t>
            </a: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0人左右，数据、管理人员</a:t>
            </a:r>
            <a:r>
              <a:rPr lang="en-US" altLang="zh-CN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20</a:t>
            </a: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人左右。</a:t>
            </a:r>
            <a:endParaRPr lang="zh-CN" altLang="en-US" sz="1465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9" name="TextBox 32"/>
          <p:cNvSpPr txBox="1"/>
          <p:nvPr/>
        </p:nvSpPr>
        <p:spPr>
          <a:xfrm>
            <a:off x="993775" y="5923280"/>
            <a:ext cx="3729990" cy="97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完成项目1.0版本基础产品的开发与完善、数据收集整理、填充等工作、服务器租赁等，初步完成搜索引擎等的开发。</a:t>
            </a:r>
            <a:endParaRPr lang="zh-CN" altLang="en-US" sz="1465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60" name="TextBox 33"/>
          <p:cNvSpPr txBox="1"/>
          <p:nvPr/>
        </p:nvSpPr>
        <p:spPr>
          <a:xfrm>
            <a:off x="7799153" y="5986020"/>
            <a:ext cx="3264363" cy="67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项目的商品化、升级开发及市场营销、市场拓展等工作。</a:t>
            </a:r>
            <a:endParaRPr lang="zh-CN" altLang="en-US" sz="1465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61" name="TextBox 34"/>
          <p:cNvSpPr txBox="1"/>
          <p:nvPr/>
        </p:nvSpPr>
        <p:spPr>
          <a:xfrm>
            <a:off x="8016213" y="3778731"/>
            <a:ext cx="3264363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1465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场地租赁、办公设备等。</a:t>
            </a:r>
            <a:endParaRPr lang="zh-CN" altLang="en-US" sz="1465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558003" y="2599864"/>
            <a:ext cx="497747" cy="49774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zh-CN" altLang="en-US" sz="2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364969" y="4850689"/>
            <a:ext cx="497747" cy="49774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zh-CN" altLang="en-US" sz="2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9215104" y="4941063"/>
            <a:ext cx="497747" cy="49774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zh-CN" altLang="en-US" sz="2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9726163" y="2656529"/>
            <a:ext cx="497747" cy="49774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zh-CN" altLang="en-US" sz="2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0178" name="文本框 50177"/>
          <p:cNvSpPr txBox="1"/>
          <p:nvPr/>
        </p:nvSpPr>
        <p:spPr>
          <a:xfrm>
            <a:off x="1487593" y="1232747"/>
            <a:ext cx="8736753" cy="95440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dashDot"/>
            <a:miter/>
            <a:headEnd type="none" w="med" len="med"/>
            <a:tailEnd type="none" w="med" len="med"/>
          </a:ln>
        </p:spPr>
        <p:txBody>
          <a:bodyPr vert="horz" wrap="square" anchor="t">
            <a:spAutoFit/>
          </a:bodyPr>
          <a:p>
            <a:pPr marL="1905" lvl="0" indent="-1905" algn="l" eaLnBrk="1" fontAlgn="base" latinLnBrk="0" hangingPunct="1">
              <a:lnSpc>
                <a:spcPct val="150000"/>
              </a:lnSpc>
            </a:pPr>
            <a:r>
              <a:rPr lang="zh-CN" altLang="en-US" sz="1865" strike="noStrike" noProof="1" dirty="0">
                <a:solidFill>
                  <a:srgbClr val="073ABD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+mn-ea"/>
              </a:rPr>
              <a:t>      </a:t>
            </a:r>
            <a:r>
              <a:rPr lang="zh-CN" altLang="en-US" sz="1865" strike="noStrike" noProof="1" dirty="0">
                <a:solidFill>
                  <a:srgbClr val="073ABD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我们正在寻求</a:t>
            </a:r>
            <a:r>
              <a:rPr lang="en-US" altLang="zh-CN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2000-5000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万元人民币的资金。可以分</a:t>
            </a:r>
            <a:r>
              <a:rPr lang="en-US" altLang="zh-CN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3-5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期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投入。出让</a:t>
            </a:r>
            <a:r>
              <a:rPr lang="en-US" altLang="zh-CN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10-20%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的股权，融资完成后，项目估值</a:t>
            </a:r>
            <a:r>
              <a:rPr lang="en-US" altLang="zh-CN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10000-25000</a:t>
            </a:r>
            <a:r>
              <a:rPr lang="zh-CN" altLang="en-US" sz="1865" strike="noStrike" noProof="1" dirty="0">
                <a:solidFill>
                  <a:srgbClr val="073AB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万元。</a:t>
            </a:r>
            <a:endParaRPr lang="zh-CN" altLang="en-US" sz="1865" strike="noStrike" noProof="1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8" grpId="0"/>
      <p:bldP spid="59" grpId="0"/>
      <p:bldP spid="60" grpId="0"/>
      <p:bldP spid="61" grpId="0"/>
      <p:bldP spid="62" grpId="0" bldLvl="0" animBg="1"/>
      <p:bldP spid="63" grpId="0" bldLvl="0" animBg="1"/>
      <p:bldP spid="64" grpId="0" bldLvl="0" animBg="1"/>
      <p:bldP spid="65" grpId="0" bldLvl="0" animBg="1"/>
      <p:bldP spid="5017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032125" y="1059180"/>
            <a:ext cx="66522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1">
                <a:ea typeface="宋体" panose="02010600030101010101" pitchFamily="2" charset="-122"/>
              </a:rPr>
              <a:t>“女娲智脑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sz="2400" b="1">
                <a:ea typeface="宋体" panose="02010600030101010101" pitchFamily="2" charset="-122"/>
              </a:rPr>
              <a:t>项目分期投入的股份结构变动表</a:t>
            </a:r>
            <a:endParaRPr lang="zh-CN" altLang="en-US" sz="2400"/>
          </a:p>
        </p:txBody>
      </p:sp>
      <p:graphicFrame>
        <p:nvGraphicFramePr>
          <p:cNvPr id="4" name="表格 3"/>
          <p:cNvGraphicFramePr/>
          <p:nvPr/>
        </p:nvGraphicFramePr>
        <p:xfrm>
          <a:off x="2188210" y="2245995"/>
          <a:ext cx="7964805" cy="3234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4595"/>
                <a:gridCol w="1487805"/>
                <a:gridCol w="1711325"/>
                <a:gridCol w="2291080"/>
              </a:tblGrid>
              <a:tr h="7410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融资期</a:t>
                      </a:r>
                      <a:endParaRPr lang="en-US" altLang="en-US" sz="20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出资额</a:t>
                      </a:r>
                      <a:endParaRPr lang="en-US" altLang="en-US" sz="20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总估值</a:t>
                      </a:r>
                      <a:endParaRPr lang="en-US" altLang="en-US" sz="20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股份比例</a:t>
                      </a:r>
                      <a:endParaRPr lang="en-US" altLang="en-US" sz="20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64A2"/>
                    </a:solidFill>
                  </a:tcPr>
                </a:tc>
              </a:tr>
              <a:tr h="8147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第一期（种子轮）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3E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3E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6250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3E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8%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3E0"/>
                    </a:solidFill>
                  </a:tcPr>
                </a:tc>
              </a:tr>
              <a:tr h="8147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第二期（天使轮）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3E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3E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16000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3E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5%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3E0"/>
                    </a:solidFill>
                  </a:tcPr>
                </a:tc>
              </a:tr>
              <a:tr h="8642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第三期（A轮）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A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A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24000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A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5%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AF0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073015" y="1809115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r"/>
            <a:r>
              <a:rPr lang="zh-CN" sz="1200" b="1" i="1">
                <a:ea typeface="宋体" panose="02010600030101010101" pitchFamily="2" charset="-122"/>
              </a:rPr>
              <a:t>单位：万元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340" y="2620645"/>
            <a:ext cx="1028763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加入我们，一起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创造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未来！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TextBox 7"/>
          <p:cNvSpPr>
            <a:spLocks noChangeArrowheads="1"/>
          </p:cNvSpPr>
          <p:nvPr/>
        </p:nvSpPr>
        <p:spPr bwMode="auto">
          <a:xfrm>
            <a:off x="4117404" y="4773440"/>
            <a:ext cx="4438572" cy="74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Contact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：梁冰（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Alex Leon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）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Mail : langway@163.com</a:t>
            </a:r>
            <a:endParaRPr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Tel</a:t>
            </a:r>
            <a:r>
              <a:rPr 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微信</a:t>
            </a: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: 18640106806</a:t>
            </a:r>
            <a:endParaRPr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Add : 辽宁省沈阳市沈河区</a:t>
            </a:r>
            <a:r>
              <a:rPr 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北热闹路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66-1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85" y="4773295"/>
            <a:ext cx="1723390" cy="172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4875" y="969010"/>
            <a:ext cx="10866120" cy="54165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457200" indent="-457200" algn="l">
              <a:buFont typeface="Wingdings" panose="05000000000000000000" charset="0"/>
              <a:buChar char="u"/>
            </a:pPr>
            <a:r>
              <a:rPr lang="en-US" altLang="zh-CN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女娲智脑处于人工智能行业，目前是最热门，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最具发展前景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的行业。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u"/>
            </a:pP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但目前，人工智能也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鱼龙混杂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，大部分属于</a:t>
            </a:r>
            <a:r>
              <a:rPr lang="en-US" altLang="zh-CN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弱</a:t>
            </a:r>
            <a:r>
              <a:rPr lang="en-US" altLang="zh-CN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人工智能，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大量“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假技术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”混杂其中！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u"/>
            </a:pP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我们的技术是在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综合分析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了语义网络，知识图谱，深度学习等技术优劣势的基础上，取长补短，形成的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一整套独有的技术方案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buFont typeface="Wingdings" panose="05000000000000000000" charset="0"/>
              <a:buChar char="u"/>
            </a:pP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相比目前人工智能的技术，我们的技术最大的特点，是可以建立起一个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类似于人的可理解的世界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，可以进一步形成其他技术实现不了的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逻辑推理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联想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情感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，甚至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幽默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等思维结果，具有世界领先水平！</a:t>
            </a:r>
            <a:endParaRPr lang="zh-CN" altLang="en-US" sz="32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28850" y="1184170"/>
            <a:ext cx="4052570" cy="42799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突破了传统世界模型表示的局限性</a:t>
            </a:r>
            <a:endParaRPr lang="zh-CN" altLang="en-US" sz="200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矩形 47"/>
          <p:cNvSpPr>
            <a:spLocks noChangeArrowheads="1"/>
          </p:cNvSpPr>
          <p:nvPr/>
        </p:nvSpPr>
        <p:spPr bwMode="auto">
          <a:xfrm>
            <a:off x="2228850" y="1494790"/>
            <a:ext cx="8616315" cy="859155"/>
          </a:xfrm>
          <a:prstGeom prst="rect">
            <a:avLst/>
          </a:prstGeom>
          <a:noFill/>
          <a:ln>
            <a:noFill/>
          </a:ln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独创的基于世界构成及理解模型的深度语义网络，基于</a:t>
            </a:r>
            <a:r>
              <a:rPr lang="en-US" altLang="zh-CN" sz="1600" dirty="0">
                <a:solidFill>
                  <a:srgbClr val="333333"/>
                </a:solidFill>
                <a:sym typeface="+mn-ea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小数据模型</a:t>
            </a:r>
            <a:r>
              <a:rPr lang="en-US" altLang="zh-CN" sz="1600" dirty="0">
                <a:solidFill>
                  <a:srgbClr val="333333"/>
                </a:solidFill>
                <a:sym typeface="+mn-ea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，</a:t>
            </a:r>
            <a:r>
              <a:rPr lang="zh-CN" altLang="en-US" sz="1600" dirty="0">
                <a:solidFill>
                  <a:srgbClr val="292929"/>
                </a:solidFill>
                <a:sym typeface="+mn-ea"/>
              </a:rPr>
              <a:t>避免图论</a:t>
            </a:r>
            <a:r>
              <a:rPr lang="ko-KR" altLang="en-US" sz="1600" dirty="0">
                <a:solidFill>
                  <a:srgbClr val="292929"/>
                </a:solidFill>
                <a:sym typeface="+mn-ea"/>
              </a:rPr>
              <a:t>导致</a:t>
            </a:r>
            <a:r>
              <a:rPr lang="zh-CN" altLang="ko-KR" sz="1600" dirty="0">
                <a:solidFill>
                  <a:srgbClr val="292929"/>
                </a:solidFill>
                <a:sym typeface="+mn-ea"/>
              </a:rPr>
              <a:t>的</a:t>
            </a:r>
            <a:r>
              <a:rPr lang="ko-KR" altLang="en-US" sz="1600" dirty="0">
                <a:solidFill>
                  <a:srgbClr val="292929"/>
                </a:solidFill>
                <a:sym typeface="+mn-ea"/>
              </a:rPr>
              <a:t>“全脑激活”</a:t>
            </a: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，可拓展的动作网络，</a:t>
            </a:r>
            <a:r>
              <a:rPr lang="ko-KR" altLang="en-US" sz="1600" dirty="0">
                <a:solidFill>
                  <a:srgbClr val="292929"/>
                </a:solidFill>
                <a:sym typeface="+mn-ea"/>
              </a:rPr>
              <a:t>突破传统知识表示的局限</a:t>
            </a:r>
            <a:r>
              <a:rPr lang="zh-CN" altLang="ko-KR" sz="1600" dirty="0">
                <a:solidFill>
                  <a:srgbClr val="292929"/>
                </a:solidFill>
                <a:sym typeface="+mn-ea"/>
              </a:rPr>
              <a:t>。</a:t>
            </a:r>
            <a:endParaRPr lang="zh-CN" altLang="ko-KR" sz="1600" dirty="0">
              <a:solidFill>
                <a:srgbClr val="292929"/>
              </a:solidFill>
              <a:latin typeface="+mj-ea"/>
              <a:ea typeface="+mj-ea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18418" y="1088159"/>
            <a:ext cx="1145275" cy="1145275"/>
            <a:chOff x="3989630" y="984316"/>
            <a:chExt cx="858956" cy="858956"/>
          </a:xfrm>
        </p:grpSpPr>
        <p:grpSp>
          <p:nvGrpSpPr>
            <p:cNvPr id="19" name="组合 18"/>
            <p:cNvGrpSpPr/>
            <p:nvPr/>
          </p:nvGrpSpPr>
          <p:grpSpPr>
            <a:xfrm>
              <a:off x="3989630" y="98431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2" y="760412"/>
                <a:ext cx="3825876" cy="382587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0" name="组合 54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21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20">
                  <a:solidFill>
                    <a:prstClr val="black"/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847"/>
              <p:cNvSpPr/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20">
                  <a:solidFill>
                    <a:prstClr val="black"/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918418" y="2365377"/>
            <a:ext cx="1145275" cy="1145275"/>
            <a:chOff x="4684712" y="1948340"/>
            <a:chExt cx="858956" cy="858956"/>
          </a:xfrm>
        </p:grpSpPr>
        <p:grpSp>
          <p:nvGrpSpPr>
            <p:cNvPr id="26" name="组合 25"/>
            <p:cNvGrpSpPr/>
            <p:nvPr/>
          </p:nvGrpSpPr>
          <p:grpSpPr>
            <a:xfrm>
              <a:off x="4684712" y="1948340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7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32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8418" y="3610302"/>
            <a:ext cx="1145275" cy="1145275"/>
            <a:chOff x="4716016" y="2993953"/>
            <a:chExt cx="858956" cy="858956"/>
          </a:xfrm>
        </p:grpSpPr>
        <p:grpSp>
          <p:nvGrpSpPr>
            <p:cNvPr id="31" name="组合 30"/>
            <p:cNvGrpSpPr/>
            <p:nvPr/>
          </p:nvGrpSpPr>
          <p:grpSpPr>
            <a:xfrm>
              <a:off x="4716016" y="2993953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2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32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18418" y="4821378"/>
            <a:ext cx="1145275" cy="1145275"/>
            <a:chOff x="3996846" y="3864636"/>
            <a:chExt cx="858956" cy="858956"/>
          </a:xfrm>
        </p:grpSpPr>
        <p:grpSp>
          <p:nvGrpSpPr>
            <p:cNvPr id="36" name="组合 35"/>
            <p:cNvGrpSpPr/>
            <p:nvPr/>
          </p:nvGrpSpPr>
          <p:grpSpPr>
            <a:xfrm>
              <a:off x="3996846" y="386463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7" name="Freeform 110"/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32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2228850" y="2430343"/>
            <a:ext cx="5576570" cy="42799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accent2"/>
                </a:solidFill>
                <a:latin typeface="+mj-ea"/>
                <a:ea typeface="+mj-ea"/>
              </a:rPr>
              <a:t>基于逻辑网络的归纳、泛化、推理、类比技术。</a:t>
            </a:r>
            <a:endParaRPr lang="zh-CN" altLang="en-US" sz="2000" dirty="0" smtClean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2228850" y="2731135"/>
            <a:ext cx="8556625" cy="859155"/>
          </a:xfrm>
          <a:prstGeom prst="rect">
            <a:avLst/>
          </a:prstGeom>
          <a:noFill/>
          <a:ln>
            <a:noFill/>
          </a:ln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/>
              <a:t>线性与空间向量的自由转换。基于上下文、特征向量及个性化的关系抽取技术，这些都使传统技术上很难实现的归纳、泛化、推理、类比在系统中轻松实现。</a:t>
            </a:r>
            <a:endParaRPr lang="zh-CN" altLang="en-US" sz="1600" dirty="0"/>
          </a:p>
        </p:txBody>
      </p:sp>
      <p:sp>
        <p:nvSpPr>
          <p:cNvPr id="42" name="矩形 41"/>
          <p:cNvSpPr/>
          <p:nvPr/>
        </p:nvSpPr>
        <p:spPr>
          <a:xfrm>
            <a:off x="2228850" y="3655752"/>
            <a:ext cx="3544570" cy="42799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accent3"/>
                </a:solidFill>
                <a:latin typeface="+mj-ea"/>
                <a:ea typeface="+mj-ea"/>
              </a:rPr>
              <a:t>可以表示丰富多彩的世界关系</a:t>
            </a:r>
            <a:endParaRPr lang="zh-CN" altLang="en-US" sz="2000" dirty="0" smtClean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2228850" y="3966210"/>
            <a:ext cx="8668385" cy="859155"/>
          </a:xfrm>
          <a:prstGeom prst="rect">
            <a:avLst/>
          </a:prstGeom>
          <a:noFill/>
          <a:ln>
            <a:noFill/>
          </a:ln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传统知识表示法，关系的用法和内涵都是固定的。而在女娲核心引擎中，所有关系都是随着知识的增加，通过理解、生成、学习得来的。</a:t>
            </a:r>
            <a:r>
              <a:rPr lang="zh-CN" altLang="en-US" sz="1600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CN" sz="16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28850" y="4965142"/>
            <a:ext cx="2528570" cy="427990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2000" dirty="0" smtClean="0">
                <a:solidFill>
                  <a:schemeClr val="accent4"/>
                </a:solidFill>
                <a:latin typeface="+mj-ea"/>
                <a:ea typeface="+mj-ea"/>
              </a:rPr>
              <a:t>自主学习及情感计算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2228850" y="5274945"/>
            <a:ext cx="8552815" cy="859155"/>
          </a:xfrm>
          <a:prstGeom prst="rect">
            <a:avLst/>
          </a:prstGeom>
          <a:noFill/>
          <a:ln>
            <a:noFill/>
          </a:ln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基于知识模型与元知识模型的二元自学习机制</a:t>
            </a:r>
            <a:r>
              <a:rPr lang="zh-CN" altLang="en-US" sz="1600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r>
              <a:rPr lang="zh-CN" altLang="en-US" sz="1600" dirty="0">
                <a:solidFill>
                  <a:srgbClr val="333333"/>
                </a:solidFill>
                <a:sym typeface="+mn-ea"/>
              </a:rPr>
              <a:t>基于生命法则的情感模型及计算技术，</a:t>
            </a:r>
            <a:r>
              <a:rPr lang="ko-KR" altLang="en-US" sz="1600" dirty="0">
                <a:solidFill>
                  <a:srgbClr val="292929"/>
                </a:solidFill>
                <a:sym typeface="+mn-ea"/>
              </a:rPr>
              <a:t>实现“我”的表示</a:t>
            </a:r>
            <a:r>
              <a:rPr lang="zh-CN" altLang="ko-KR" sz="1600" dirty="0">
                <a:solidFill>
                  <a:srgbClr val="292929"/>
                </a:solidFill>
                <a:sym typeface="+mn-ea"/>
              </a:rPr>
              <a:t>。</a:t>
            </a:r>
            <a:endParaRPr lang="zh-CN" altLang="ko-KR" sz="1600" dirty="0">
              <a:solidFill>
                <a:srgbClr val="29292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932603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技术分析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女娲智脑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具有的核心技术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063750" y="6410960"/>
            <a:ext cx="71583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600" b="1">
                <a:latin typeface="Calibri" panose="020F0502020204030204" pitchFamily="34" charset="0"/>
                <a:ea typeface="宋体" panose="02010600030101010101" pitchFamily="2" charset="-122"/>
              </a:rPr>
              <a:t>目前处于开发阶段，出于保密需求，技术尚未向社会公开。</a:t>
            </a:r>
            <a:endParaRPr lang="zh-CN" altLang="en-US" sz="1600" b="1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40" grpId="0"/>
          <p:bldP spid="41" grpId="0"/>
          <p:bldP spid="42" grpId="0"/>
          <p:bldP spid="43" grpId="0"/>
          <p:bldP spid="44" grpId="0"/>
          <p:bldP spid="4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40" grpId="0"/>
          <p:bldP spid="41" grpId="0"/>
          <p:bldP spid="42" grpId="0"/>
          <p:bldP spid="43" grpId="0"/>
          <p:bldP spid="44" grpId="0"/>
          <p:bldP spid="4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8480" y="4129193"/>
            <a:ext cx="10515600" cy="1225973"/>
          </a:xfrm>
        </p:spPr>
        <p:txBody>
          <a:bodyPr>
            <a:noAutofit/>
          </a:bodyPr>
          <a:p>
            <a:r>
              <a:rPr lang="zh-CN" altLang="en-US" sz="2400">
                <a:solidFill>
                  <a:srgbClr val="C00000"/>
                </a:solidFill>
              </a:rPr>
              <a:t>深度学习不是</a:t>
            </a:r>
            <a:r>
              <a:rPr lang="en-US" altLang="zh-CN" sz="2400">
                <a:solidFill>
                  <a:srgbClr val="C00000"/>
                </a:solidFill>
              </a:rPr>
              <a:t>“</a:t>
            </a:r>
            <a:r>
              <a:rPr lang="zh-CN" altLang="en-US" sz="2400">
                <a:solidFill>
                  <a:srgbClr val="C00000"/>
                </a:solidFill>
              </a:rPr>
              <a:t>语义的</a:t>
            </a:r>
            <a:r>
              <a:rPr lang="en-US" altLang="zh-CN" sz="2400">
                <a:solidFill>
                  <a:srgbClr val="C00000"/>
                </a:solidFill>
              </a:rPr>
              <a:t>”——</a:t>
            </a:r>
            <a:r>
              <a:rPr lang="zh-CN" altLang="en-US" sz="2400">
                <a:solidFill>
                  <a:srgbClr val="C00000"/>
                </a:solidFill>
              </a:rPr>
              <a:t>基于已有答案库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的</a:t>
            </a:r>
            <a:r>
              <a:rPr lang="zh-CN" altLang="en-US" sz="2400">
                <a:solidFill>
                  <a:srgbClr val="C00000"/>
                </a:solidFill>
              </a:rPr>
              <a:t>抽取，不知道含义；</a:t>
            </a:r>
            <a:endParaRPr lang="zh-CN" altLang="en-US" sz="2400">
              <a:solidFill>
                <a:srgbClr val="C00000"/>
              </a:solidFill>
            </a:endParaRPr>
          </a:p>
          <a:p>
            <a:r>
              <a:rPr lang="zh-CN" altLang="en-US" sz="2400">
                <a:solidFill>
                  <a:srgbClr val="C00000"/>
                </a:solidFill>
              </a:rPr>
              <a:t>深度学习不是</a:t>
            </a:r>
            <a:r>
              <a:rPr lang="en-US" altLang="zh-CN" sz="2400">
                <a:solidFill>
                  <a:srgbClr val="C00000"/>
                </a:solidFill>
              </a:rPr>
              <a:t>“</a:t>
            </a:r>
            <a:r>
              <a:rPr lang="zh-CN" altLang="en-US" sz="2400">
                <a:solidFill>
                  <a:srgbClr val="C00000"/>
                </a:solidFill>
              </a:rPr>
              <a:t>可理解的</a:t>
            </a:r>
            <a:r>
              <a:rPr lang="en-US" altLang="zh-CN" sz="2400">
                <a:solidFill>
                  <a:srgbClr val="C00000"/>
                </a:solidFill>
              </a:rPr>
              <a:t>”——</a:t>
            </a:r>
            <a:r>
              <a:rPr lang="zh-CN" altLang="en-US" sz="2400">
                <a:solidFill>
                  <a:srgbClr val="C00000"/>
                </a:solidFill>
              </a:rPr>
              <a:t>基于黑盒概率连接值，人类读不懂；</a:t>
            </a:r>
            <a:endParaRPr lang="zh-CN" altLang="en-US" sz="2400">
              <a:solidFill>
                <a:srgbClr val="C00000"/>
              </a:solidFill>
            </a:endParaRPr>
          </a:p>
          <a:p>
            <a:r>
              <a:rPr lang="zh-CN" altLang="en-US" sz="2400">
                <a:solidFill>
                  <a:srgbClr val="C00000"/>
                </a:solidFill>
              </a:rPr>
              <a:t>深度学习不是</a:t>
            </a:r>
            <a:r>
              <a:rPr lang="en-US" altLang="zh-CN" sz="2400">
                <a:solidFill>
                  <a:srgbClr val="C00000"/>
                </a:solidFill>
              </a:rPr>
              <a:t>“</a:t>
            </a:r>
            <a:r>
              <a:rPr lang="zh-CN" altLang="en-US" sz="2400">
                <a:solidFill>
                  <a:srgbClr val="C00000"/>
                </a:solidFill>
              </a:rPr>
              <a:t>无监督、自动的</a:t>
            </a:r>
            <a:r>
              <a:rPr lang="en-US" altLang="zh-CN" sz="2400">
                <a:solidFill>
                  <a:srgbClr val="C00000"/>
                </a:solidFill>
              </a:rPr>
              <a:t>”——</a:t>
            </a:r>
            <a:r>
              <a:rPr lang="zh-CN" altLang="en-US" sz="2400">
                <a:solidFill>
                  <a:srgbClr val="C00000"/>
                </a:solidFill>
              </a:rPr>
              <a:t>基于人类标注（指导），无法自动化。</a:t>
            </a:r>
            <a:endParaRPr lang="zh-CN" altLang="en-US" sz="2400">
              <a:solidFill>
                <a:srgbClr val="C00000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107609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技术分析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深度学习等技术在理解领域已被证明“走不通”！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1195" y="5911427"/>
            <a:ext cx="10664613" cy="738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注：根据中国科学院院士，教授，博士生导师，智能技术与系统国家重点实验室名誉主任 张钹 文章整理</a:t>
            </a:r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2625" y="969645"/>
            <a:ext cx="6623685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/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原百度首席科学家吴恩达（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Andrew Ng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）：</a:t>
            </a:r>
            <a:endParaRPr lang="zh-CN" altLang="en-US" sz="28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2625" y="1783927"/>
            <a:ext cx="10280227" cy="163687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2400" b="1">
                <a:sym typeface="+mn-ea"/>
              </a:rPr>
              <a:t>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深度学习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一个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无法做到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的事情是：实现一段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有意义的对话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有一些演示，如果你挑一些对话片段出来，它看上去貌似一段有意义的对话，但其实如果你真的自己来尝试一番，你会发现它很快就脱轨了。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技术分析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为什么基于乔姆斯基的语法规则的也不行？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340" y="2331085"/>
            <a:ext cx="11022965" cy="22155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第一、小孩子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不懂语法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，但她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可以思维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第二、语法规则挂一漏万，千差万别，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复杂度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指数级别！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第三、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语法不能产生语义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，例如：小明跳了</a:t>
            </a:r>
            <a:r>
              <a:rPr lang="en-US" altLang="zh-CN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米远，符合语法，但语义不对！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26160" y="2152015"/>
            <a:ext cx="10843260" cy="33235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搜索引擎              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:Google/Baidu</a:t>
            </a: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私人助理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每人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个私人助理</a:t>
            </a: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网店等应用入口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智能计算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</a:t>
            </a: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专家（客服）系统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全世界的专家费用</a:t>
            </a: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朋友圈                 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</a:t>
            </a:r>
            <a:endParaRPr lang="zh-CN" altLang="en-US" sz="36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人机界面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市场价值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使用习惯的改变</a:t>
            </a:r>
            <a:endParaRPr lang="zh-CN" altLang="en-US" sz="36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6160" y="1183005"/>
            <a:ext cx="68580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女娲智脑将具有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巨大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市场价值</a:t>
            </a:r>
            <a:r>
              <a:rPr lang="zh-CN" altLang="en-US" sz="36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3600" b="1" dirty="0" smtClean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5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应用场景一：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6600" y="1951355"/>
            <a:ext cx="10287635" cy="2954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en-US" altLang="zh-CN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女娲智脑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，她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本身就是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一个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搜索引擎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，但不是现在几十万个网页的简单罗列，而是一个以互联网为基础数据库的信息理解程序，可以在很短的时间内，将互联网的知识融汇贯通理解，然后在人们需要时，将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精准的信息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直接告诉用户，这将是对现有搜索引擎的一次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完全颠覆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，是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万事通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级别的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智能搜索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时代的到来！</a:t>
            </a:r>
            <a:endParaRPr lang="zh-CN" altLang="en-US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44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682413" y="84667"/>
            <a:ext cx="10975340" cy="50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女娲智脑</a:t>
            </a:r>
            <a:r>
              <a:rPr lang="en-US" altLang="zh-CN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66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应用场景二：</a:t>
            </a:r>
            <a:endParaRPr lang="zh-CN" altLang="en-US" sz="2665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4284"/>
            <a:ext cx="815413" cy="6304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6600" y="1951355"/>
            <a:ext cx="10287635" cy="2954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en-US" altLang="zh-CN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女娲智脑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，用户将拥有一个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专属于自己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个人助理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，随时跟随在你身边，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跟你聊天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对你了解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帮你做事</a:t>
            </a:r>
            <a:r>
              <a:rPr lang="zh-CN" altLang="en-US" sz="3200" b="1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！出差，她将帮你打理好机票，住宿，打车，餐饮等一系列事物，甚至不需要你来插手；工作，她将帮你安排日程提供基础材料的搜集整理，还将帮你联系尽可能多的客户，使你的业务与日俱增！</a:t>
            </a:r>
            <a:endParaRPr lang="zh-CN" altLang="en-US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p="http://schemas.openxmlformats.org/presentationml/2006/main">
  <p:tag name="KSO_WM_TEMPLATE_CATEGORY" val="custom"/>
  <p:tag name="KSO_WM_TEMPLATE_INDEX" val="275"/>
</p:tagLst>
</file>

<file path=ppt/tags/tag5.xml><?xml version="1.0" encoding="utf-8"?>
<p:tagLst xmlns:p="http://schemas.openxmlformats.org/presentationml/2006/main">
  <p:tag name="KSO_WM_DOC_GUID" val="{8f67e54e-0a16-489d-9f0e-c5a68359485a}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ttp://hi.ooopic.com/QQCD91A1FA/zhuanji/">
  <a:themeElements>
    <a:clrScheme name="自定义 274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C00002"/>
      </a:accent1>
      <a:accent2>
        <a:srgbClr val="C00002"/>
      </a:accent2>
      <a:accent3>
        <a:srgbClr val="C00002"/>
      </a:accent3>
      <a:accent4>
        <a:srgbClr val="C00002"/>
      </a:accent4>
      <a:accent5>
        <a:srgbClr val="808080"/>
      </a:accent5>
      <a:accent6>
        <a:srgbClr val="80808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4678</Words>
  <Application>WPS 演示</Application>
  <PresentationFormat>宽屏</PresentationFormat>
  <Paragraphs>593</Paragraphs>
  <Slides>22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等线</vt:lpstr>
      <vt:lpstr>Arial Rounded MT Bold</vt:lpstr>
      <vt:lpstr>Times New Roman</vt:lpstr>
      <vt:lpstr>黑体</vt:lpstr>
      <vt:lpstr>幼圆</vt:lpstr>
      <vt:lpstr>华文楷体</vt:lpstr>
      <vt:lpstr>Office 主题​​</vt:lpstr>
      <vt:lpstr>http://hi.ooopic.com/QQCD91A1FA/zhuanji/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@梁sir 人工智能学院</cp:lastModifiedBy>
  <cp:revision>515</cp:revision>
  <dcterms:created xsi:type="dcterms:W3CDTF">2017-08-03T09:01:00Z</dcterms:created>
  <dcterms:modified xsi:type="dcterms:W3CDTF">2019-04-15T05:48:04Z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